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261"/>
        <p:guide pos="384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4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6427061">
            <a:off x="4334510" y="3651250"/>
            <a:ext cx="823595" cy="28149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2186305" y="677545"/>
            <a:ext cx="7254240" cy="13995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2974023" y="226695"/>
            <a:ext cx="492696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/>
              <a:t>ALL IN ONE </a:t>
            </a:r>
            <a:r>
              <a:rPr lang="zh-CN" altLang="en-US" sz="1600"/>
              <a:t>主机接线图（推荐底层系统</a:t>
            </a:r>
            <a:r>
              <a:rPr lang="en-US" altLang="zh-CN" sz="1600"/>
              <a:t>PVE</a:t>
            </a:r>
            <a:r>
              <a:rPr lang="zh-CN" altLang="en-US" sz="1600"/>
              <a:t>或</a:t>
            </a:r>
            <a:r>
              <a:rPr lang="en-US" altLang="zh-CN" sz="1600"/>
              <a:t>ESXI)</a:t>
            </a:r>
            <a:endParaRPr lang="en-US" altLang="zh-CN" sz="1600"/>
          </a:p>
        </p:txBody>
      </p:sp>
      <p:sp>
        <p:nvSpPr>
          <p:cNvPr id="6" name="矩形 5"/>
          <p:cNvSpPr/>
          <p:nvPr/>
        </p:nvSpPr>
        <p:spPr>
          <a:xfrm>
            <a:off x="7008495" y="932498"/>
            <a:ext cx="92837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7" name="文本框 6"/>
          <p:cNvSpPr txBox="1"/>
          <p:nvPr/>
        </p:nvSpPr>
        <p:spPr>
          <a:xfrm>
            <a:off x="7076440" y="1000125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旁路由</a:t>
            </a:r>
            <a:endParaRPr lang="zh-CN" altLang="en-US" sz="1600"/>
          </a:p>
        </p:txBody>
      </p:sp>
      <p:sp>
        <p:nvSpPr>
          <p:cNvPr id="8" name="矩形 7"/>
          <p:cNvSpPr/>
          <p:nvPr/>
        </p:nvSpPr>
        <p:spPr>
          <a:xfrm>
            <a:off x="6032500" y="932498"/>
            <a:ext cx="760095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9" name="文本框 8"/>
          <p:cNvSpPr txBox="1"/>
          <p:nvPr/>
        </p:nvSpPr>
        <p:spPr>
          <a:xfrm>
            <a:off x="6118543" y="1000125"/>
            <a:ext cx="6000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/>
              <a:t>NAS</a:t>
            </a:r>
            <a:endParaRPr lang="en-US" altLang="zh-CN" sz="1600"/>
          </a:p>
        </p:txBody>
      </p:sp>
      <p:sp>
        <p:nvSpPr>
          <p:cNvPr id="10" name="矩形 9"/>
          <p:cNvSpPr/>
          <p:nvPr/>
        </p:nvSpPr>
        <p:spPr>
          <a:xfrm>
            <a:off x="4880610" y="932498"/>
            <a:ext cx="100711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1" name="文本框 10"/>
          <p:cNvSpPr txBox="1"/>
          <p:nvPr/>
        </p:nvSpPr>
        <p:spPr>
          <a:xfrm>
            <a:off x="5007928" y="1000125"/>
            <a:ext cx="7588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/>
              <a:t>Win10</a:t>
            </a:r>
            <a:endParaRPr lang="en-US" altLang="zh-CN" sz="1600"/>
          </a:p>
        </p:txBody>
      </p:sp>
      <p:sp>
        <p:nvSpPr>
          <p:cNvPr id="12" name="矩形 11"/>
          <p:cNvSpPr/>
          <p:nvPr/>
        </p:nvSpPr>
        <p:spPr>
          <a:xfrm>
            <a:off x="3714115" y="932498"/>
            <a:ext cx="100711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3" name="文本框 12"/>
          <p:cNvSpPr txBox="1"/>
          <p:nvPr/>
        </p:nvSpPr>
        <p:spPr>
          <a:xfrm>
            <a:off x="3835718" y="1000125"/>
            <a:ext cx="6686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/>
              <a:t>Linux</a:t>
            </a:r>
            <a:endParaRPr lang="en-US" altLang="zh-CN" sz="1600"/>
          </a:p>
        </p:txBody>
      </p:sp>
      <p:sp>
        <p:nvSpPr>
          <p:cNvPr id="14" name="矩形 13"/>
          <p:cNvSpPr/>
          <p:nvPr/>
        </p:nvSpPr>
        <p:spPr>
          <a:xfrm>
            <a:off x="2585720" y="932498"/>
            <a:ext cx="100711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5" name="文本框 14"/>
          <p:cNvSpPr txBox="1"/>
          <p:nvPr/>
        </p:nvSpPr>
        <p:spPr>
          <a:xfrm>
            <a:off x="2715260" y="1000125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管理口</a:t>
            </a:r>
            <a:endParaRPr lang="zh-CN" altLang="en-US" sz="1600"/>
          </a:p>
        </p:txBody>
      </p:sp>
      <p:sp>
        <p:nvSpPr>
          <p:cNvPr id="16" name="矩形 15"/>
          <p:cNvSpPr/>
          <p:nvPr/>
        </p:nvSpPr>
        <p:spPr>
          <a:xfrm>
            <a:off x="8134350" y="932815"/>
            <a:ext cx="114427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7" name="文本框 16"/>
          <p:cNvSpPr txBox="1"/>
          <p:nvPr/>
        </p:nvSpPr>
        <p:spPr>
          <a:xfrm>
            <a:off x="8079740" y="1000125"/>
            <a:ext cx="1198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爱快主路由</a:t>
            </a:r>
            <a:endParaRPr lang="zh-CN" altLang="en-US" sz="1600"/>
          </a:p>
        </p:txBody>
      </p:sp>
      <p:sp>
        <p:nvSpPr>
          <p:cNvPr id="18" name="文本框 17"/>
          <p:cNvSpPr txBox="1"/>
          <p:nvPr/>
        </p:nvSpPr>
        <p:spPr>
          <a:xfrm>
            <a:off x="8263255" y="1708785"/>
            <a:ext cx="701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ETH0</a:t>
            </a:r>
            <a:endParaRPr lang="en-US" altLang="zh-CN" sz="1600"/>
          </a:p>
        </p:txBody>
      </p:sp>
      <p:sp>
        <p:nvSpPr>
          <p:cNvPr id="19" name="文本框 18"/>
          <p:cNvSpPr txBox="1"/>
          <p:nvPr/>
        </p:nvSpPr>
        <p:spPr>
          <a:xfrm>
            <a:off x="6271260" y="1708785"/>
            <a:ext cx="701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ETH1</a:t>
            </a:r>
            <a:endParaRPr lang="en-US" altLang="zh-CN" sz="1600"/>
          </a:p>
        </p:txBody>
      </p:sp>
      <p:sp>
        <p:nvSpPr>
          <p:cNvPr id="20" name="文本框 19"/>
          <p:cNvSpPr txBox="1"/>
          <p:nvPr/>
        </p:nvSpPr>
        <p:spPr>
          <a:xfrm>
            <a:off x="4721225" y="1708785"/>
            <a:ext cx="701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ETH2</a:t>
            </a:r>
            <a:endParaRPr lang="en-US" altLang="zh-CN" sz="1600"/>
          </a:p>
        </p:txBody>
      </p:sp>
      <p:sp>
        <p:nvSpPr>
          <p:cNvPr id="21" name="文本框 20"/>
          <p:cNvSpPr txBox="1"/>
          <p:nvPr/>
        </p:nvSpPr>
        <p:spPr>
          <a:xfrm>
            <a:off x="2705735" y="1708785"/>
            <a:ext cx="701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ETH3</a:t>
            </a:r>
            <a:endParaRPr lang="en-US" altLang="zh-CN" sz="1600"/>
          </a:p>
        </p:txBody>
      </p:sp>
      <p:pic>
        <p:nvPicPr>
          <p:cNvPr id="2156" name="Picture 4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4033" y="2834640"/>
            <a:ext cx="987425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8194040" y="340487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电信光猫</a:t>
            </a:r>
            <a:endParaRPr lang="zh-CN" altLang="en-US" sz="1600"/>
          </a:p>
        </p:txBody>
      </p:sp>
      <p:pic>
        <p:nvPicPr>
          <p:cNvPr id="23" name="Picture 4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2523" y="2834640"/>
            <a:ext cx="987425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文本框 23"/>
          <p:cNvSpPr txBox="1"/>
          <p:nvPr/>
        </p:nvSpPr>
        <p:spPr>
          <a:xfrm>
            <a:off x="6272530" y="340487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联通光猫</a:t>
            </a:r>
            <a:endParaRPr lang="zh-CN" altLang="en-US" sz="1600"/>
          </a:p>
        </p:txBody>
      </p:sp>
      <p:cxnSp>
        <p:nvCxnSpPr>
          <p:cNvPr id="25" name="直接箭头连接符 24"/>
          <p:cNvCxnSpPr/>
          <p:nvPr/>
        </p:nvCxnSpPr>
        <p:spPr>
          <a:xfrm>
            <a:off x="8614410" y="2073275"/>
            <a:ext cx="0" cy="663575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6622415" y="2082800"/>
            <a:ext cx="0" cy="67310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677160" y="3404870"/>
            <a:ext cx="2294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交换机（若为无线路由器接入</a:t>
            </a:r>
            <a:r>
              <a:rPr lang="en-US" altLang="zh-CN" sz="1600"/>
              <a:t>LAN</a:t>
            </a:r>
            <a:r>
              <a:rPr lang="zh-CN" altLang="en-US" sz="1600"/>
              <a:t>口，设置中继模式</a:t>
            </a:r>
            <a:endParaRPr lang="zh-CN" altLang="en-US" sz="1600"/>
          </a:p>
        </p:txBody>
      </p:sp>
      <p:pic>
        <p:nvPicPr>
          <p:cNvPr id="5448" name="Picture 4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100" y="2602548"/>
            <a:ext cx="1163638" cy="8588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445" name="Picture 47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6245" y="4289743"/>
            <a:ext cx="1169988" cy="871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" name="文本框 27"/>
          <p:cNvSpPr txBox="1"/>
          <p:nvPr/>
        </p:nvSpPr>
        <p:spPr>
          <a:xfrm>
            <a:off x="1304290" y="5198110"/>
            <a:ext cx="197485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/>
              <a:t>其他房间接入</a:t>
            </a:r>
            <a:r>
              <a:rPr lang="en-US" altLang="zh-CN" sz="1600"/>
              <a:t>AP</a:t>
            </a:r>
            <a:r>
              <a:rPr lang="zh-CN" altLang="en-US" sz="1600"/>
              <a:t>，与上级设备统一接入</a:t>
            </a:r>
            <a:r>
              <a:rPr lang="en-US" altLang="zh-CN" sz="1600"/>
              <a:t>LAN</a:t>
            </a:r>
            <a:r>
              <a:rPr lang="zh-CN" altLang="en-US" sz="1600"/>
              <a:t>口，有线</a:t>
            </a:r>
            <a:r>
              <a:rPr lang="en-US" altLang="zh-CN" sz="1600"/>
              <a:t>MESH</a:t>
            </a:r>
            <a:r>
              <a:rPr lang="zh-CN" altLang="en-US" sz="1600"/>
              <a:t>组网，设置为中继模式</a:t>
            </a:r>
            <a:endParaRPr lang="zh-CN" altLang="en-US" sz="1600"/>
          </a:p>
        </p:txBody>
      </p:sp>
      <p:cxnSp>
        <p:nvCxnSpPr>
          <p:cNvPr id="29" name="直接箭头连接符 28"/>
          <p:cNvCxnSpPr/>
          <p:nvPr/>
        </p:nvCxnSpPr>
        <p:spPr>
          <a:xfrm flipH="1">
            <a:off x="4351020" y="2092325"/>
            <a:ext cx="660400" cy="758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3061335" y="2092325"/>
            <a:ext cx="290830" cy="777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15" name="Picture 19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6140" y="4290060"/>
            <a:ext cx="720725" cy="7023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" name="文本框 30"/>
          <p:cNvSpPr txBox="1"/>
          <p:nvPr/>
        </p:nvSpPr>
        <p:spPr>
          <a:xfrm>
            <a:off x="6032500" y="5060315"/>
            <a:ext cx="87122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PC</a:t>
            </a:r>
            <a:r>
              <a:rPr lang="zh-CN" altLang="en-US" sz="1600"/>
              <a:t>电脑</a:t>
            </a:r>
            <a:endParaRPr lang="zh-CN" altLang="en-US" sz="1600"/>
          </a:p>
        </p:txBody>
      </p:sp>
      <p:cxnSp>
        <p:nvCxnSpPr>
          <p:cNvPr id="32" name="直接箭头连接符 31"/>
          <p:cNvCxnSpPr>
            <a:stCxn id="5515" idx="0"/>
          </p:cNvCxnSpPr>
          <p:nvPr/>
        </p:nvCxnSpPr>
        <p:spPr>
          <a:xfrm flipH="1" flipV="1">
            <a:off x="4392295" y="3252470"/>
            <a:ext cx="1914525" cy="1037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08" name="Picture 19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41035" y="5518785"/>
            <a:ext cx="990600" cy="676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" name="文本框 32"/>
          <p:cNvSpPr txBox="1"/>
          <p:nvPr/>
        </p:nvSpPr>
        <p:spPr>
          <a:xfrm>
            <a:off x="5343525" y="6195060"/>
            <a:ext cx="19246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/>
              <a:t>笔记本电脑、手机、</a:t>
            </a:r>
            <a:r>
              <a:rPr lang="en-US" altLang="zh-CN" sz="1600"/>
              <a:t>IPAD</a:t>
            </a:r>
            <a:r>
              <a:rPr lang="zh-CN" altLang="en-US" sz="1600"/>
              <a:t>等无线接入</a:t>
            </a:r>
            <a:endParaRPr lang="zh-CN" altLang="en-US" sz="1600"/>
          </a:p>
        </p:txBody>
      </p:sp>
      <p:cxnSp>
        <p:nvCxnSpPr>
          <p:cNvPr id="35" name="直接箭头连接符 34"/>
          <p:cNvCxnSpPr>
            <a:stCxn id="14" idx="2"/>
          </p:cNvCxnSpPr>
          <p:nvPr/>
        </p:nvCxnSpPr>
        <p:spPr>
          <a:xfrm>
            <a:off x="3089275" y="1436370"/>
            <a:ext cx="0" cy="275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flipV="1">
            <a:off x="2386330" y="3204845"/>
            <a:ext cx="760730" cy="1436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7200265" y="3732530"/>
            <a:ext cx="386270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说明：</a:t>
            </a:r>
            <a:endParaRPr lang="zh-CN" altLang="en-US" sz="1600"/>
          </a:p>
          <a:p>
            <a:r>
              <a:rPr lang="en-US" altLang="zh-CN" sz="1600"/>
              <a:t>1</a:t>
            </a:r>
            <a:r>
              <a:rPr lang="zh-CN" altLang="en-US" sz="1600"/>
              <a:t>、初始安装</a:t>
            </a:r>
            <a:r>
              <a:rPr lang="en-US" altLang="zh-CN" sz="1600"/>
              <a:t>PVE</a:t>
            </a:r>
            <a:r>
              <a:rPr lang="zh-CN" altLang="en-US" sz="1600"/>
              <a:t>时只插</a:t>
            </a:r>
            <a:r>
              <a:rPr lang="en-US" altLang="zh-CN" sz="1600"/>
              <a:t>ETH3</a:t>
            </a:r>
            <a:r>
              <a:rPr lang="zh-CN" altLang="en-US" sz="1600"/>
              <a:t>并设置管理口地址，仔细检查网络中相应的网卡名称对应的物理网卡，并在</a:t>
            </a:r>
            <a:r>
              <a:rPr lang="en-US" altLang="zh-CN" sz="1600"/>
              <a:t>vmbr</a:t>
            </a:r>
            <a:r>
              <a:rPr lang="zh-CN" altLang="en-US" sz="1600"/>
              <a:t>网络中添加</a:t>
            </a:r>
            <a:r>
              <a:rPr lang="en-US" altLang="zh-CN" sz="1600"/>
              <a:t>eth2</a:t>
            </a:r>
            <a:r>
              <a:rPr lang="zh-CN" altLang="en-US" sz="1600"/>
              <a:t>、</a:t>
            </a:r>
            <a:r>
              <a:rPr lang="en-US" altLang="zh-CN" sz="1600"/>
              <a:t>eth3</a:t>
            </a:r>
            <a:r>
              <a:rPr lang="zh-CN" altLang="en-US" sz="1600"/>
              <a:t>为端口组。</a:t>
            </a:r>
            <a:endParaRPr lang="zh-CN" altLang="en-US" sz="1600"/>
          </a:p>
          <a:p>
            <a:r>
              <a:rPr lang="en-US" altLang="zh-CN" sz="1600"/>
              <a:t>2</a:t>
            </a:r>
            <a:r>
              <a:rPr lang="zh-CN" altLang="en-US" sz="1600"/>
              <a:t>、主路由直通</a:t>
            </a:r>
            <a:r>
              <a:rPr lang="en-US" altLang="zh-CN" sz="1600"/>
              <a:t>eth0</a:t>
            </a:r>
            <a:r>
              <a:rPr lang="zh-CN" altLang="en-US" sz="1600"/>
              <a:t>、</a:t>
            </a:r>
            <a:r>
              <a:rPr lang="en-US" altLang="zh-CN" sz="1600"/>
              <a:t>eth1</a:t>
            </a:r>
            <a:r>
              <a:rPr lang="zh-CN" altLang="en-US" sz="1600"/>
              <a:t>并设置为</a:t>
            </a:r>
            <a:r>
              <a:rPr lang="en-US" altLang="zh-CN" sz="1600"/>
              <a:t>wan</a:t>
            </a:r>
            <a:r>
              <a:rPr lang="zh-CN" altLang="en-US" sz="1600"/>
              <a:t>口，</a:t>
            </a:r>
            <a:r>
              <a:rPr lang="en-US" altLang="zh-CN" sz="1600"/>
              <a:t>wan</a:t>
            </a:r>
            <a:r>
              <a:rPr lang="zh-CN" altLang="en-US" sz="1600"/>
              <a:t>口接来自光猫的网线。添加一块</a:t>
            </a:r>
            <a:r>
              <a:rPr lang="en-US" altLang="zh-CN" sz="1600"/>
              <a:t>vmbr</a:t>
            </a:r>
            <a:r>
              <a:rPr lang="zh-CN" altLang="en-US" sz="1600"/>
              <a:t>网络中的虚拟网卡用于</a:t>
            </a:r>
            <a:r>
              <a:rPr lang="en-US" altLang="zh-CN" sz="1600"/>
              <a:t>lan</a:t>
            </a:r>
            <a:r>
              <a:rPr lang="zh-CN" altLang="en-US" sz="1600"/>
              <a:t>内网通讯。</a:t>
            </a:r>
            <a:endParaRPr lang="zh-CN" altLang="en-US" sz="1600"/>
          </a:p>
          <a:p>
            <a:r>
              <a:rPr lang="en-US" altLang="zh-CN" sz="1600"/>
              <a:t>3</a:t>
            </a:r>
            <a:r>
              <a:rPr lang="zh-CN" altLang="en-US" sz="1600"/>
              <a:t>、旁路由、</a:t>
            </a:r>
            <a:r>
              <a:rPr lang="en-US" altLang="zh-CN" sz="1600"/>
              <a:t>win10</a:t>
            </a:r>
            <a:r>
              <a:rPr lang="zh-CN" altLang="en-US" sz="1600"/>
              <a:t>、</a:t>
            </a:r>
            <a:r>
              <a:rPr lang="en-US" altLang="zh-CN" sz="1600"/>
              <a:t>linux</a:t>
            </a:r>
            <a:r>
              <a:rPr lang="zh-CN" altLang="en-US" sz="1600"/>
              <a:t>、</a:t>
            </a:r>
            <a:r>
              <a:rPr lang="en-US" altLang="zh-CN" sz="1600"/>
              <a:t>nas</a:t>
            </a:r>
            <a:r>
              <a:rPr lang="zh-CN" altLang="en-US" sz="1600"/>
              <a:t>等其他虚拟机至少添加一块</a:t>
            </a:r>
            <a:r>
              <a:rPr lang="en-US" altLang="zh-CN" sz="1600"/>
              <a:t>vmbr</a:t>
            </a:r>
            <a:r>
              <a:rPr lang="zh-CN" altLang="en-US" sz="1600"/>
              <a:t>网络中的虚拟网卡</a:t>
            </a:r>
            <a:endParaRPr lang="zh-CN" altLang="en-US" sz="1600"/>
          </a:p>
          <a:p>
            <a:endParaRPr lang="zh-CN" altLang="en-US" sz="1600"/>
          </a:p>
        </p:txBody>
      </p:sp>
      <p:sp>
        <p:nvSpPr>
          <p:cNvPr id="43" name="矩形 42"/>
          <p:cNvSpPr/>
          <p:nvPr/>
        </p:nvSpPr>
        <p:spPr>
          <a:xfrm>
            <a:off x="7200265" y="3742055"/>
            <a:ext cx="3862070" cy="2767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3890328" y="226695"/>
            <a:ext cx="30943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2000"/>
              <a:t>ALL IN ONE</a:t>
            </a:r>
            <a:r>
              <a:rPr lang="zh-CN" sz="2000"/>
              <a:t>虚拟机逻辑图</a:t>
            </a:r>
            <a:endParaRPr lang="zh-CN" sz="2000"/>
          </a:p>
        </p:txBody>
      </p:sp>
      <p:sp>
        <p:nvSpPr>
          <p:cNvPr id="16" name="矩形 15"/>
          <p:cNvSpPr/>
          <p:nvPr/>
        </p:nvSpPr>
        <p:spPr>
          <a:xfrm>
            <a:off x="8640445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7" name="文本框 16"/>
          <p:cNvSpPr txBox="1"/>
          <p:nvPr/>
        </p:nvSpPr>
        <p:spPr>
          <a:xfrm>
            <a:off x="8640445" y="3840480"/>
            <a:ext cx="120332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虚拟机：爱快主路由</a:t>
            </a:r>
            <a:endParaRPr lang="zh-CN" altLang="en-US" sz="1600"/>
          </a:p>
          <a:p>
            <a:pPr algn="ctr"/>
            <a:endParaRPr lang="zh-CN" altLang="en-US" sz="1600"/>
          </a:p>
          <a:p>
            <a:pPr algn="ctr"/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18" name="文本框 17"/>
          <p:cNvSpPr txBox="1"/>
          <p:nvPr/>
        </p:nvSpPr>
        <p:spPr>
          <a:xfrm>
            <a:off x="9968230" y="3756660"/>
            <a:ext cx="1452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直通物理</a:t>
            </a:r>
            <a:endParaRPr lang="zh-CN" altLang="en-US" sz="1600"/>
          </a:p>
          <a:p>
            <a:r>
              <a:rPr lang="en-US" altLang="zh-CN" sz="1600"/>
              <a:t>ETH0</a:t>
            </a:r>
            <a:r>
              <a:rPr lang="zh-CN" altLang="en-US" sz="1600"/>
              <a:t>接光猫</a:t>
            </a:r>
            <a:r>
              <a:rPr lang="en-US" altLang="zh-CN" sz="1600"/>
              <a:t>1</a:t>
            </a:r>
            <a:endParaRPr lang="en-US" altLang="zh-CN" sz="1600"/>
          </a:p>
        </p:txBody>
      </p:sp>
      <p:sp>
        <p:nvSpPr>
          <p:cNvPr id="2" name="文本框 1"/>
          <p:cNvSpPr txBox="1"/>
          <p:nvPr/>
        </p:nvSpPr>
        <p:spPr>
          <a:xfrm>
            <a:off x="4778376" y="6088380"/>
            <a:ext cx="27114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1600"/>
              <a:t>物理主机</a:t>
            </a:r>
            <a:r>
              <a:rPr lang="en-US" altLang="zh-CN" sz="1600"/>
              <a:t>-</a:t>
            </a:r>
            <a:r>
              <a:rPr lang="zh-CN" altLang="en-US" sz="1600"/>
              <a:t>主板、</a:t>
            </a:r>
            <a:r>
              <a:rPr lang="en-US" altLang="zh-CN" sz="1600"/>
              <a:t>CPU</a:t>
            </a:r>
            <a:r>
              <a:rPr lang="zh-CN" altLang="en-US" sz="1600"/>
              <a:t>、内存</a:t>
            </a:r>
            <a:endParaRPr lang="zh-CN" altLang="en-US" sz="1600"/>
          </a:p>
          <a:p>
            <a:pPr algn="ctr"/>
            <a:r>
              <a:rPr lang="zh-CN" altLang="en-US" sz="1600"/>
              <a:t>、网卡等硬件</a:t>
            </a:r>
            <a:endParaRPr lang="zh-CN" altLang="en-US" sz="1600"/>
          </a:p>
        </p:txBody>
      </p:sp>
      <p:sp>
        <p:nvSpPr>
          <p:cNvPr id="34" name="矩形 33"/>
          <p:cNvSpPr/>
          <p:nvPr/>
        </p:nvSpPr>
        <p:spPr>
          <a:xfrm>
            <a:off x="988695" y="5267960"/>
            <a:ext cx="10194925" cy="6565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38" name="直接连接符 37"/>
          <p:cNvCxnSpPr/>
          <p:nvPr/>
        </p:nvCxnSpPr>
        <p:spPr>
          <a:xfrm>
            <a:off x="3832225" y="5915025"/>
            <a:ext cx="812165" cy="884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7426960" y="5915025"/>
            <a:ext cx="941070" cy="884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4631055" y="6799580"/>
            <a:ext cx="27959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3271203" y="5427980"/>
            <a:ext cx="57245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1600"/>
              <a:t>PVE</a:t>
            </a:r>
            <a:r>
              <a:rPr lang="zh-CN" altLang="en-US" sz="1600"/>
              <a:t>或</a:t>
            </a:r>
            <a:r>
              <a:rPr lang="en-US" altLang="zh-CN" sz="1600"/>
              <a:t>ESXI</a:t>
            </a:r>
            <a:r>
              <a:rPr lang="zh-CN" altLang="en-US" sz="1600"/>
              <a:t>虚拟化系统，接管底层物理硬件进行统一调度管理</a:t>
            </a:r>
            <a:endParaRPr lang="zh-CN" altLang="en-US" sz="1600"/>
          </a:p>
        </p:txBody>
      </p:sp>
      <p:sp>
        <p:nvSpPr>
          <p:cNvPr id="42" name="文本框 41"/>
          <p:cNvSpPr txBox="1"/>
          <p:nvPr/>
        </p:nvSpPr>
        <p:spPr>
          <a:xfrm>
            <a:off x="8640445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1</a:t>
            </a:r>
            <a:endParaRPr lang="en-US" altLang="zh-CN" sz="1600"/>
          </a:p>
        </p:txBody>
      </p:sp>
      <p:sp>
        <p:nvSpPr>
          <p:cNvPr id="46" name="矩形 45"/>
          <p:cNvSpPr/>
          <p:nvPr/>
        </p:nvSpPr>
        <p:spPr>
          <a:xfrm>
            <a:off x="7245985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47" name="文本框 46"/>
          <p:cNvSpPr txBox="1"/>
          <p:nvPr/>
        </p:nvSpPr>
        <p:spPr>
          <a:xfrm>
            <a:off x="7320280" y="3840480"/>
            <a:ext cx="995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虚拟机：</a:t>
            </a:r>
            <a:endParaRPr lang="zh-CN" altLang="en-US" sz="1600"/>
          </a:p>
          <a:p>
            <a:pPr algn="ctr"/>
            <a:r>
              <a:rPr lang="zh-CN" altLang="en-US" sz="1600"/>
              <a:t>旁路由</a:t>
            </a:r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48" name="矩形 47"/>
          <p:cNvSpPr/>
          <p:nvPr/>
        </p:nvSpPr>
        <p:spPr>
          <a:xfrm>
            <a:off x="5796280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49" name="文本框 48"/>
          <p:cNvSpPr txBox="1"/>
          <p:nvPr/>
        </p:nvSpPr>
        <p:spPr>
          <a:xfrm>
            <a:off x="5870575" y="3840480"/>
            <a:ext cx="995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虚拟机：</a:t>
            </a:r>
            <a:endParaRPr lang="zh-CN" altLang="en-US" sz="1600"/>
          </a:p>
          <a:p>
            <a:pPr algn="ctr"/>
            <a:r>
              <a:rPr lang="en-US" altLang="zh-CN" sz="1600"/>
              <a:t>Win10</a:t>
            </a:r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50" name="矩形 49"/>
          <p:cNvSpPr/>
          <p:nvPr/>
        </p:nvSpPr>
        <p:spPr>
          <a:xfrm>
            <a:off x="4264025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51" name="文本框 50"/>
          <p:cNvSpPr txBox="1"/>
          <p:nvPr/>
        </p:nvSpPr>
        <p:spPr>
          <a:xfrm>
            <a:off x="4338320" y="3840480"/>
            <a:ext cx="99568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虚拟机：</a:t>
            </a:r>
            <a:endParaRPr lang="zh-CN" altLang="en-US" sz="1600"/>
          </a:p>
          <a:p>
            <a:pPr algn="ctr"/>
            <a:r>
              <a:rPr lang="en-US" altLang="zh-CN" sz="1600"/>
              <a:t>Linux</a:t>
            </a:r>
            <a:endParaRPr lang="zh-CN" altLang="en-US" sz="1600"/>
          </a:p>
          <a:p>
            <a:pPr algn="ctr"/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52" name="矩形 51"/>
          <p:cNvSpPr/>
          <p:nvPr/>
        </p:nvSpPr>
        <p:spPr>
          <a:xfrm>
            <a:off x="2789555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53" name="文本框 52"/>
          <p:cNvSpPr txBox="1"/>
          <p:nvPr/>
        </p:nvSpPr>
        <p:spPr>
          <a:xfrm>
            <a:off x="2937193" y="3840480"/>
            <a:ext cx="84899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虚拟机</a:t>
            </a:r>
            <a:r>
              <a:rPr lang="en-US" altLang="zh-CN" sz="1600"/>
              <a:t>:</a:t>
            </a:r>
            <a:endParaRPr lang="en-US" altLang="zh-CN" sz="1600"/>
          </a:p>
          <a:p>
            <a:pPr algn="ctr"/>
            <a:r>
              <a:rPr lang="en-US" altLang="zh-CN" sz="1600"/>
              <a:t>NAS</a:t>
            </a:r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56" name="文本框 55"/>
          <p:cNvSpPr txBox="1"/>
          <p:nvPr/>
        </p:nvSpPr>
        <p:spPr>
          <a:xfrm>
            <a:off x="10085705" y="4454525"/>
            <a:ext cx="1452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直通物理</a:t>
            </a:r>
            <a:endParaRPr lang="zh-CN" altLang="en-US" sz="1600"/>
          </a:p>
          <a:p>
            <a:r>
              <a:rPr lang="en-US" altLang="zh-CN" sz="1600"/>
              <a:t>ETH1</a:t>
            </a:r>
            <a:r>
              <a:rPr lang="zh-CN" altLang="en-US" sz="1600"/>
              <a:t>接光猫</a:t>
            </a:r>
            <a:r>
              <a:rPr lang="en-US" altLang="zh-CN" sz="1600"/>
              <a:t>2</a:t>
            </a:r>
            <a:endParaRPr lang="en-US" altLang="zh-CN" sz="1600"/>
          </a:p>
        </p:txBody>
      </p:sp>
      <p:cxnSp>
        <p:nvCxnSpPr>
          <p:cNvPr id="57" name="直接箭头连接符 56"/>
          <p:cNvCxnSpPr/>
          <p:nvPr/>
        </p:nvCxnSpPr>
        <p:spPr>
          <a:xfrm>
            <a:off x="9813925" y="3956050"/>
            <a:ext cx="256540" cy="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9829165" y="4670425"/>
            <a:ext cx="256540" cy="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本框 59"/>
          <p:cNvSpPr txBox="1"/>
          <p:nvPr/>
        </p:nvSpPr>
        <p:spPr>
          <a:xfrm>
            <a:off x="782638" y="2545715"/>
            <a:ext cx="15144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1600"/>
              <a:t>虚拟化平台</a:t>
            </a:r>
            <a:endParaRPr lang="zh-CN" sz="1600"/>
          </a:p>
          <a:p>
            <a:pPr algn="ctr"/>
            <a:r>
              <a:rPr lang="zh-CN" sz="1600"/>
              <a:t>管理口：</a:t>
            </a:r>
            <a:r>
              <a:rPr lang="en-US" altLang="zh-CN" sz="1600"/>
              <a:t>ETH3</a:t>
            </a:r>
            <a:endParaRPr lang="en-US" altLang="zh-CN" sz="1600"/>
          </a:p>
        </p:txBody>
      </p:sp>
      <p:sp>
        <p:nvSpPr>
          <p:cNvPr id="61" name="文本框 60"/>
          <p:cNvSpPr txBox="1"/>
          <p:nvPr/>
        </p:nvSpPr>
        <p:spPr>
          <a:xfrm>
            <a:off x="7466965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2</a:t>
            </a:r>
            <a:endParaRPr lang="en-US" altLang="zh-CN" sz="1600"/>
          </a:p>
        </p:txBody>
      </p:sp>
      <p:sp>
        <p:nvSpPr>
          <p:cNvPr id="62" name="文本框 61"/>
          <p:cNvSpPr txBox="1"/>
          <p:nvPr/>
        </p:nvSpPr>
        <p:spPr>
          <a:xfrm>
            <a:off x="6101080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3</a:t>
            </a:r>
            <a:endParaRPr lang="en-US" altLang="zh-CN" sz="1600"/>
          </a:p>
        </p:txBody>
      </p:sp>
      <p:sp>
        <p:nvSpPr>
          <p:cNvPr id="63" name="文本框 62"/>
          <p:cNvSpPr txBox="1"/>
          <p:nvPr/>
        </p:nvSpPr>
        <p:spPr>
          <a:xfrm>
            <a:off x="4531360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4</a:t>
            </a:r>
            <a:endParaRPr lang="en-US" altLang="zh-CN" sz="1600"/>
          </a:p>
        </p:txBody>
      </p:sp>
      <p:sp>
        <p:nvSpPr>
          <p:cNvPr id="64" name="文本框 63"/>
          <p:cNvSpPr txBox="1"/>
          <p:nvPr/>
        </p:nvSpPr>
        <p:spPr>
          <a:xfrm>
            <a:off x="3011170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5</a:t>
            </a:r>
            <a:endParaRPr lang="en-US" altLang="zh-CN" sz="1600"/>
          </a:p>
        </p:txBody>
      </p:sp>
      <p:sp>
        <p:nvSpPr>
          <p:cNvPr id="65" name="圆角矩形 64"/>
          <p:cNvSpPr/>
          <p:nvPr/>
        </p:nvSpPr>
        <p:spPr>
          <a:xfrm>
            <a:off x="254000" y="1968500"/>
            <a:ext cx="9636125" cy="1464310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6" name="直接箭头连接符 65"/>
          <p:cNvCxnSpPr/>
          <p:nvPr/>
        </p:nvCxnSpPr>
        <p:spPr>
          <a:xfrm flipV="1">
            <a:off x="3347085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flipV="1">
            <a:off x="4760595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V="1">
            <a:off x="6361430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flipV="1">
            <a:off x="7811135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 flipV="1">
            <a:off x="8984615" y="3034665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本框 70"/>
          <p:cNvSpPr txBox="1"/>
          <p:nvPr/>
        </p:nvSpPr>
        <p:spPr>
          <a:xfrm>
            <a:off x="254318" y="2056130"/>
            <a:ext cx="95967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1600"/>
              <a:t>共同属于</a:t>
            </a:r>
            <a:r>
              <a:rPr lang="en-US" altLang="zh-CN" sz="1600"/>
              <a:t>PVE</a:t>
            </a:r>
            <a:r>
              <a:rPr lang="zh-CN" altLang="en-US" sz="1600"/>
              <a:t>下</a:t>
            </a:r>
            <a:r>
              <a:rPr lang="zh-CN" sz="1600"/>
              <a:t>虚拟</a:t>
            </a:r>
            <a:r>
              <a:rPr lang="en-US" altLang="zh-CN" sz="1600"/>
              <a:t>vmbr</a:t>
            </a:r>
            <a:r>
              <a:rPr lang="zh-CN" altLang="en-US" sz="1600"/>
              <a:t>交换机（</a:t>
            </a:r>
            <a:r>
              <a:rPr lang="en-US" altLang="zh-CN" sz="1600"/>
              <a:t>ESXI</a:t>
            </a:r>
            <a:r>
              <a:rPr lang="zh-CN" altLang="en-US" sz="1600"/>
              <a:t>下叫</a:t>
            </a:r>
            <a:r>
              <a:rPr lang="en-US" altLang="zh-CN" sz="1600"/>
              <a:t>vmnet</a:t>
            </a:r>
            <a:r>
              <a:rPr lang="zh-CN" altLang="en-US" sz="1600"/>
              <a:t>交换机），物理主机上的</a:t>
            </a:r>
            <a:r>
              <a:rPr lang="en-US" altLang="zh-CN" sz="1600"/>
              <a:t>ETH2</a:t>
            </a:r>
            <a:r>
              <a:rPr lang="zh-CN" altLang="en-US" sz="1600"/>
              <a:t>、</a:t>
            </a:r>
            <a:r>
              <a:rPr lang="en-US" altLang="zh-CN" sz="1600"/>
              <a:t>ETH3</a:t>
            </a:r>
            <a:r>
              <a:rPr lang="zh-CN" altLang="en-US" sz="1600"/>
              <a:t>加入虚拟交换机</a:t>
            </a:r>
            <a:endParaRPr lang="zh-CN" altLang="en-US" sz="1600"/>
          </a:p>
        </p:txBody>
      </p:sp>
      <p:sp>
        <p:nvSpPr>
          <p:cNvPr id="72" name="圆角矩形 71"/>
          <p:cNvSpPr/>
          <p:nvPr/>
        </p:nvSpPr>
        <p:spPr>
          <a:xfrm>
            <a:off x="9968230" y="2983865"/>
            <a:ext cx="1758950" cy="2127250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3" name="文本框 72"/>
          <p:cNvSpPr txBox="1"/>
          <p:nvPr/>
        </p:nvSpPr>
        <p:spPr>
          <a:xfrm>
            <a:off x="10054590" y="3173095"/>
            <a:ext cx="1672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/>
              <a:t>独立于虚拟交换机的其他网络</a:t>
            </a:r>
            <a:endParaRPr lang="zh-CN" sz="1600"/>
          </a:p>
        </p:txBody>
      </p:sp>
      <p:pic>
        <p:nvPicPr>
          <p:cNvPr id="2850" name="Picture 14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8695" y="654050"/>
            <a:ext cx="2611755" cy="76517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4" name="直接箭头连接符 73"/>
          <p:cNvCxnSpPr/>
          <p:nvPr/>
        </p:nvCxnSpPr>
        <p:spPr>
          <a:xfrm flipH="1" flipV="1">
            <a:off x="1121410" y="1160145"/>
            <a:ext cx="9525" cy="808355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 flipV="1">
            <a:off x="2405380" y="1341120"/>
            <a:ext cx="3175" cy="62738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本框 75"/>
          <p:cNvSpPr txBox="1"/>
          <p:nvPr/>
        </p:nvSpPr>
        <p:spPr>
          <a:xfrm>
            <a:off x="1859280" y="1600200"/>
            <a:ext cx="12242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ym typeface="+mn-ea"/>
              </a:rPr>
              <a:t>物理</a:t>
            </a:r>
            <a:r>
              <a:rPr lang="en-US" altLang="zh-CN">
                <a:sym typeface="+mn-ea"/>
              </a:rPr>
              <a:t>ETH2</a:t>
            </a:r>
            <a:endParaRPr lang="zh-CN" altLang="en-US"/>
          </a:p>
        </p:txBody>
      </p:sp>
      <p:sp>
        <p:nvSpPr>
          <p:cNvPr id="77" name="文本框 76"/>
          <p:cNvSpPr txBox="1"/>
          <p:nvPr/>
        </p:nvSpPr>
        <p:spPr>
          <a:xfrm>
            <a:off x="416560" y="1600200"/>
            <a:ext cx="12242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ym typeface="+mn-ea"/>
              </a:rPr>
              <a:t>物理</a:t>
            </a:r>
            <a:r>
              <a:rPr lang="en-US" altLang="zh-CN">
                <a:sym typeface="+mn-ea"/>
              </a:rPr>
              <a:t>ETH3</a:t>
            </a:r>
            <a:endParaRPr lang="zh-CN" altLang="en-US"/>
          </a:p>
        </p:txBody>
      </p:sp>
      <p:sp>
        <p:nvSpPr>
          <p:cNvPr id="78" name="文本框 77"/>
          <p:cNvSpPr txBox="1"/>
          <p:nvPr/>
        </p:nvSpPr>
        <p:spPr>
          <a:xfrm>
            <a:off x="3361055" y="955040"/>
            <a:ext cx="1325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>
                <a:sym typeface="+mn-ea"/>
              </a:rPr>
              <a:t>内网核心</a:t>
            </a:r>
            <a:endParaRPr lang="zh-CN">
              <a:sym typeface="+mn-ea"/>
            </a:endParaRPr>
          </a:p>
          <a:p>
            <a:r>
              <a:rPr lang="zh-CN">
                <a:sym typeface="+mn-ea"/>
              </a:rPr>
              <a:t>物理交换机</a:t>
            </a:r>
            <a:endParaRPr lang="zh-CN"/>
          </a:p>
        </p:txBody>
      </p:sp>
      <p:sp>
        <p:nvSpPr>
          <p:cNvPr id="79" name="矩形 78"/>
          <p:cNvSpPr/>
          <p:nvPr/>
        </p:nvSpPr>
        <p:spPr>
          <a:xfrm>
            <a:off x="988695" y="377444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80" name="文本框 79"/>
          <p:cNvSpPr txBox="1"/>
          <p:nvPr/>
        </p:nvSpPr>
        <p:spPr>
          <a:xfrm>
            <a:off x="1062990" y="3858260"/>
            <a:ext cx="995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1600"/>
              <a:t>虚拟化</a:t>
            </a:r>
            <a:endParaRPr lang="zh-CN" sz="1600"/>
          </a:p>
          <a:p>
            <a:pPr algn="ctr"/>
            <a:r>
              <a:rPr lang="zh-CN" sz="1600"/>
              <a:t>管理平台</a:t>
            </a:r>
            <a:endParaRPr lang="zh-CN" sz="1600"/>
          </a:p>
          <a:p>
            <a:pPr algn="ctr"/>
            <a:endParaRPr lang="zh-CN" sz="1600"/>
          </a:p>
        </p:txBody>
      </p:sp>
      <p:cxnSp>
        <p:nvCxnSpPr>
          <p:cNvPr id="81" name="直接箭头连接符 80"/>
          <p:cNvCxnSpPr/>
          <p:nvPr/>
        </p:nvCxnSpPr>
        <p:spPr>
          <a:xfrm flipV="1">
            <a:off x="1626870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WPS 演示</Application>
  <PresentationFormat>宽屏</PresentationFormat>
  <Paragraphs>108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8</cp:revision>
  <dcterms:created xsi:type="dcterms:W3CDTF">2019-09-19T02:01:00Z</dcterms:created>
  <dcterms:modified xsi:type="dcterms:W3CDTF">2025-05-11T01:43:37Z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2052-11.8.2.10154</vt:lpwstr>
  </property>
</Properties>
</file>