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86" r:id="rId2"/>
    <p:sldId id="288" r:id="rId3"/>
    <p:sldId id="311" r:id="rId4"/>
    <p:sldId id="313" r:id="rId5"/>
    <p:sldId id="289" r:id="rId6"/>
    <p:sldId id="290" r:id="rId7"/>
    <p:sldId id="291" r:id="rId8"/>
    <p:sldId id="292" r:id="rId9"/>
    <p:sldId id="314" r:id="rId10"/>
    <p:sldId id="312" r:id="rId11"/>
    <p:sldId id="295" r:id="rId12"/>
    <p:sldId id="297" r:id="rId13"/>
    <p:sldId id="305" r:id="rId14"/>
    <p:sldId id="306" r:id="rId15"/>
    <p:sldId id="308" r:id="rId16"/>
    <p:sldId id="310"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91F"/>
    <a:srgbClr val="FFCC66"/>
    <a:srgbClr val="EFE285"/>
    <a:srgbClr val="F9EFD7"/>
    <a:srgbClr val="FDF4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8175" autoAdjust="0"/>
  </p:normalViewPr>
  <p:slideViewPr>
    <p:cSldViewPr>
      <p:cViewPr>
        <p:scale>
          <a:sx n="80" d="100"/>
          <a:sy n="80" d="100"/>
        </p:scale>
        <p:origin x="-1164"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6"/>
    </p:cViewPr>
  </p:sorterViewPr>
  <p:notesViewPr>
    <p:cSldViewPr>
      <p:cViewPr varScale="1">
        <p:scale>
          <a:sx n="66" d="100"/>
          <a:sy n="66" d="100"/>
        </p:scale>
        <p:origin x="-242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1857375" y="8686800"/>
            <a:ext cx="2971800" cy="457200"/>
          </a:xfrm>
          <a:prstGeom prst="rect">
            <a:avLst/>
          </a:prstGeom>
        </p:spPr>
        <p:txBody>
          <a:bodyPr vert="horz" lIns="91440" tIns="45720" rIns="91440" bIns="45720" rtlCol="0"/>
          <a:lstStyle>
            <a:lvl1pPr algn="r">
              <a:defRPr sz="1200">
                <a:latin typeface="Arial" charset="0"/>
                <a:ea typeface="宋体" pitchFamily="2" charset="-122"/>
              </a:defRPr>
            </a:lvl1pPr>
          </a:lstStyle>
          <a:p>
            <a:pPr>
              <a:defRPr/>
            </a:pPr>
            <a:fld id="{094117A8-C04C-4F35-A6CF-D2551D05A91B}" type="datetimeFigureOut">
              <a:rPr lang="zh-CN" altLang="en-US"/>
              <a:pPr>
                <a:defRPr/>
              </a:pPr>
              <a:t>2014/7/7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pitchFamily="2" charset="-122"/>
              </a:defRPr>
            </a:lvl1pPr>
          </a:lstStyle>
          <a:p>
            <a:pPr>
              <a:defRPr/>
            </a:pPr>
            <a:endParaRPr lang="zh-CN" altLang="en-US"/>
          </a:p>
        </p:txBody>
      </p:sp>
    </p:spTree>
    <p:extLst>
      <p:ext uri="{BB962C8B-B14F-4D97-AF65-F5344CB8AC3E}">
        <p14:creationId xmlns:p14="http://schemas.microsoft.com/office/powerpoint/2010/main" val="162362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charset="-122"/>
              </a:defRPr>
            </a:lvl1pPr>
          </a:lstStyle>
          <a:p>
            <a:pPr>
              <a:defRPr/>
            </a:pPr>
            <a:fld id="{25234816-1F7A-4858-B39C-3AEC08745583}" type="datetimeFigureOut">
              <a:rPr lang="zh-CN" altLang="en-US"/>
              <a:pPr>
                <a:defRPr/>
              </a:pPr>
              <a:t>2014/7/7</a:t>
            </a:fld>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charset="-122"/>
              </a:defRPr>
            </a:lvl1pPr>
          </a:lstStyle>
          <a:p>
            <a:pPr>
              <a:defRPr/>
            </a:pPr>
            <a:fld id="{E45AE071-6BCA-42A4-9699-65A853DEA5C2}" type="slidenum">
              <a:rPr lang="zh-CN" altLang="en-US"/>
              <a:pPr>
                <a:defRPr/>
              </a:pPr>
              <a:t>‹#›</a:t>
            </a:fld>
            <a:endParaRPr lang="zh-CN" altLang="en-US"/>
          </a:p>
        </p:txBody>
      </p:sp>
      <p:sp>
        <p:nvSpPr>
          <p:cNvPr id="8" name="页眉占位符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pitchFamily="2" charset="-122"/>
              </a:defRPr>
            </a:lvl1pPr>
          </a:lstStyle>
          <a:p>
            <a:pPr>
              <a:defRPr/>
            </a:pPr>
            <a:endParaRPr lang="zh-CN" altLang="en-US"/>
          </a:p>
        </p:txBody>
      </p:sp>
      <p:sp>
        <p:nvSpPr>
          <p:cNvPr id="11" name="幻灯片图像占位符 10"/>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Tree>
    <p:extLst>
      <p:ext uri="{BB962C8B-B14F-4D97-AF65-F5344CB8AC3E}">
        <p14:creationId xmlns:p14="http://schemas.microsoft.com/office/powerpoint/2010/main" val="3634537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fld id="{E63A08E8-76EB-4146-B93F-C6399EFBD2F5}" type="slidenum">
              <a:rPr lang="en-US" altLang="zh-CN" sz="1200" smtClean="0"/>
              <a:pPr eaLnBrk="1" hangingPunct="1"/>
              <a:t>2</a:t>
            </a:fld>
            <a:endParaRPr lang="en-US" altLang="zh-CN" sz="1200"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fld id="{63811BEC-C1D9-4321-8DEB-33ACD8450705}" type="slidenum">
              <a:rPr lang="en-US" altLang="zh-CN" sz="1200" smtClean="0"/>
              <a:pPr eaLnBrk="1" hangingPunct="1"/>
              <a:t>13</a:t>
            </a:fld>
            <a:endParaRPr lang="en-US" altLang="zh-CN" sz="1200"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fld id="{0076C873-6D00-4590-AB34-AF851BE43BF1}" type="slidenum">
              <a:rPr lang="en-US" altLang="zh-CN" sz="1200" smtClean="0"/>
              <a:pPr eaLnBrk="1" hangingPunct="1"/>
              <a:t>16</a:t>
            </a:fld>
            <a:endParaRPr lang="en-US" altLang="zh-CN" sz="1200" smtClean="0"/>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根据组成字符的各个二进制位是否同时传输，字符编码在信源</a:t>
            </a:r>
            <a:r>
              <a:rPr lang="en-US" altLang="zh-CN" smtClean="0"/>
              <a:t>/</a:t>
            </a:r>
            <a:r>
              <a:rPr lang="zh-CN" altLang="en-US" smtClean="0"/>
              <a:t>信宿之间的传输分为并行传输和串行传输两种方式。</a:t>
            </a:r>
            <a:endParaRPr lang="en-US" altLang="zh-CN" smtClean="0"/>
          </a:p>
          <a:p>
            <a:pPr eaLnBrk="1" hangingPunct="1">
              <a:spcBef>
                <a:spcPct val="0"/>
              </a:spcBef>
            </a:pPr>
            <a:r>
              <a:rPr lang="zh-CN" altLang="en-US" smtClean="0"/>
              <a:t> </a:t>
            </a:r>
            <a:r>
              <a:rPr lang="en-US" altLang="zh-CN" smtClean="0"/>
              <a:t>1</a:t>
            </a:r>
            <a:r>
              <a:rPr lang="zh-CN" altLang="en-US" smtClean="0"/>
              <a:t>、并行传输： 字符编码的各位（比特）同时传输。 </a:t>
            </a:r>
            <a:endParaRPr lang="en-US" altLang="zh-CN" smtClean="0"/>
          </a:p>
          <a:p>
            <a:pPr eaLnBrk="1" hangingPunct="1">
              <a:spcBef>
                <a:spcPct val="0"/>
              </a:spcBef>
            </a:pPr>
            <a:r>
              <a:rPr lang="zh-CN" altLang="en-US" smtClean="0"/>
              <a:t>特点： </a:t>
            </a:r>
            <a:endParaRPr lang="en-US" altLang="zh-CN" smtClean="0"/>
          </a:p>
          <a:p>
            <a:pPr eaLnBrk="1" hangingPunct="1">
              <a:spcBef>
                <a:spcPct val="0"/>
              </a:spcBef>
            </a:pPr>
            <a:r>
              <a:rPr lang="zh-CN" altLang="en-US" smtClean="0"/>
              <a:t>（</a:t>
            </a:r>
            <a:r>
              <a:rPr lang="en-US" altLang="zh-CN" smtClean="0"/>
              <a:t>1</a:t>
            </a:r>
            <a:r>
              <a:rPr lang="zh-CN" altLang="en-US" smtClean="0"/>
              <a:t>）传输速度快</a:t>
            </a:r>
            <a:r>
              <a:rPr lang="en-US" altLang="zh-CN" smtClean="0"/>
              <a:t>:</a:t>
            </a:r>
            <a:r>
              <a:rPr lang="zh-CN" altLang="en-US" smtClean="0"/>
              <a:t>一位（比特）时间内可传输一个字符； </a:t>
            </a:r>
            <a:endParaRPr lang="en-US" altLang="zh-CN" smtClean="0"/>
          </a:p>
          <a:p>
            <a:pPr eaLnBrk="1" hangingPunct="1">
              <a:spcBef>
                <a:spcPct val="0"/>
              </a:spcBef>
            </a:pPr>
            <a:r>
              <a:rPr lang="zh-CN" altLang="en-US" smtClean="0"/>
              <a:t>（</a:t>
            </a:r>
            <a:r>
              <a:rPr lang="en-US" altLang="zh-CN" smtClean="0"/>
              <a:t>2</a:t>
            </a:r>
            <a:r>
              <a:rPr lang="zh-CN" altLang="en-US" smtClean="0"/>
              <a:t>）通信成本高</a:t>
            </a:r>
            <a:r>
              <a:rPr lang="en-US" altLang="zh-CN" smtClean="0"/>
              <a:t>:</a:t>
            </a:r>
            <a:r>
              <a:rPr lang="zh-CN" altLang="en-US" smtClean="0"/>
              <a:t>每位传输要求一个单独的信道支持；因此如果一个字符包含</a:t>
            </a:r>
            <a:r>
              <a:rPr lang="en-US" altLang="zh-CN" smtClean="0"/>
              <a:t>8</a:t>
            </a:r>
            <a:r>
              <a:rPr lang="zh-CN" altLang="en-US" smtClean="0"/>
              <a:t>个二进制位，则并行传输要求</a:t>
            </a:r>
            <a:r>
              <a:rPr lang="en-US" altLang="zh-CN" smtClean="0"/>
              <a:t>8</a:t>
            </a:r>
            <a:r>
              <a:rPr lang="zh-CN" altLang="en-US" smtClean="0"/>
              <a:t>个独立的信道的支持； </a:t>
            </a:r>
            <a:endParaRPr lang="en-US" altLang="zh-CN" smtClean="0"/>
          </a:p>
          <a:p>
            <a:pPr eaLnBrk="1" hangingPunct="1">
              <a:spcBef>
                <a:spcPct val="0"/>
              </a:spcBef>
            </a:pPr>
            <a:r>
              <a:rPr lang="zh-CN" altLang="en-US" smtClean="0"/>
              <a:t>（</a:t>
            </a:r>
            <a:r>
              <a:rPr lang="en-US" altLang="zh-CN" smtClean="0"/>
              <a:t>3</a:t>
            </a:r>
            <a:r>
              <a:rPr lang="zh-CN" altLang="en-US" smtClean="0"/>
              <a:t>）不支持长距离传输</a:t>
            </a:r>
            <a:r>
              <a:rPr lang="en-US" altLang="zh-CN" smtClean="0"/>
              <a:t>:</a:t>
            </a:r>
            <a:r>
              <a:rPr lang="zh-CN" altLang="en-US" smtClean="0"/>
              <a:t>由于信道之间的电容感应，远距离传输时，可靠性较低。 </a:t>
            </a:r>
            <a:endParaRPr lang="en-US" altLang="zh-CN" smtClean="0"/>
          </a:p>
          <a:p>
            <a:pPr eaLnBrk="1" hangingPunct="1">
              <a:spcBef>
                <a:spcPct val="0"/>
              </a:spcBef>
            </a:pPr>
            <a:r>
              <a:rPr lang="en-US" altLang="zh-CN" smtClean="0"/>
              <a:t>2</a:t>
            </a:r>
            <a:r>
              <a:rPr lang="zh-CN" altLang="en-US" smtClean="0"/>
              <a:t>、串行传输： 将组成字符的各位串行地发往线路。 </a:t>
            </a:r>
            <a:endParaRPr lang="en-US" altLang="zh-CN" smtClean="0"/>
          </a:p>
          <a:p>
            <a:pPr eaLnBrk="1" hangingPunct="1">
              <a:spcBef>
                <a:spcPct val="0"/>
              </a:spcBef>
            </a:pPr>
            <a:r>
              <a:rPr lang="zh-CN" altLang="en-US" smtClean="0"/>
              <a:t>特点： </a:t>
            </a:r>
            <a:endParaRPr lang="en-US" altLang="zh-CN" smtClean="0"/>
          </a:p>
          <a:p>
            <a:pPr eaLnBrk="1" hangingPunct="1">
              <a:spcBef>
                <a:spcPct val="0"/>
              </a:spcBef>
            </a:pPr>
            <a:r>
              <a:rPr lang="zh-CN" altLang="en-US" smtClean="0"/>
              <a:t>（</a:t>
            </a:r>
            <a:r>
              <a:rPr lang="en-US" altLang="zh-CN" smtClean="0"/>
              <a:t>1</a:t>
            </a:r>
            <a:r>
              <a:rPr lang="zh-CN" altLang="en-US" smtClean="0"/>
              <a:t>）传输速度较低，一次一位； </a:t>
            </a:r>
            <a:endParaRPr lang="en-US" altLang="zh-CN" smtClean="0"/>
          </a:p>
          <a:p>
            <a:pPr eaLnBrk="1" hangingPunct="1">
              <a:spcBef>
                <a:spcPct val="0"/>
              </a:spcBef>
            </a:pPr>
            <a:r>
              <a:rPr lang="zh-CN" altLang="en-US" smtClean="0"/>
              <a:t>（</a:t>
            </a:r>
            <a:r>
              <a:rPr lang="en-US" altLang="zh-CN" smtClean="0"/>
              <a:t>2</a:t>
            </a:r>
            <a:r>
              <a:rPr lang="zh-CN" altLang="en-US" smtClean="0"/>
              <a:t>）通信成本也较低，只需一个信道。 </a:t>
            </a:r>
            <a:endParaRPr lang="en-US" altLang="zh-CN" smtClean="0"/>
          </a:p>
          <a:p>
            <a:pPr eaLnBrk="1" hangingPunct="1">
              <a:spcBef>
                <a:spcPct val="0"/>
              </a:spcBef>
            </a:pPr>
            <a:r>
              <a:rPr lang="zh-CN" altLang="en-US" smtClean="0"/>
              <a:t>（</a:t>
            </a:r>
            <a:r>
              <a:rPr lang="en-US" altLang="zh-CN" smtClean="0"/>
              <a:t>3</a:t>
            </a:r>
            <a:r>
              <a:rPr lang="zh-CN" altLang="en-US" smtClean="0"/>
              <a:t>）支持长距离传输，目前计算机网络中所用的传输方式均为串行传输。 </a:t>
            </a:r>
            <a:endParaRPr lang="en-US" altLang="zh-CN" smtClean="0"/>
          </a:p>
          <a:p>
            <a:pPr eaLnBrk="1" hangingPunct="1">
              <a:spcBef>
                <a:spcPct val="0"/>
              </a:spcBef>
            </a:pPr>
            <a:r>
              <a:rPr lang="zh-CN" altLang="en-US" smtClean="0"/>
              <a:t>方式： 串行传输有两种传输方式： </a:t>
            </a:r>
            <a:r>
              <a:rPr lang="en-US" altLang="zh-CN" smtClean="0"/>
              <a:t>1</a:t>
            </a:r>
            <a:r>
              <a:rPr lang="zh-CN" altLang="en-US" smtClean="0"/>
              <a:t>、同步传输 </a:t>
            </a:r>
            <a:r>
              <a:rPr lang="en-US" altLang="zh-CN" smtClean="0"/>
              <a:t>2</a:t>
            </a:r>
            <a:r>
              <a:rPr lang="zh-CN" altLang="en-US" smtClean="0"/>
              <a:t>、异步传输 </a:t>
            </a:r>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13E8615-4B49-4540-B5C0-6A062DA693BC}" type="datetimeFigureOut">
              <a:rPr lang="zh-CN" altLang="en-US"/>
              <a:pPr>
                <a:defRPr/>
              </a:pPr>
              <a:t>2014/7/7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A1FD6C4-1F3C-4EF2-924C-DF64D564D39E}" type="slidenum">
              <a:rPr lang="zh-CN" altLang="en-US"/>
              <a:pPr>
                <a:defRPr/>
              </a:pPr>
              <a:t>‹#›</a:t>
            </a:fld>
            <a:endParaRPr lang="zh-CN" altLang="en-US"/>
          </a:p>
        </p:txBody>
      </p:sp>
    </p:spTree>
    <p:extLst>
      <p:ext uri="{BB962C8B-B14F-4D97-AF65-F5344CB8AC3E}">
        <p14:creationId xmlns:p14="http://schemas.microsoft.com/office/powerpoint/2010/main" val="357883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59F3F02-0302-4B4B-BFA2-B50B46D1B81F}" type="datetimeFigureOut">
              <a:rPr lang="zh-CN" altLang="en-US"/>
              <a:pPr>
                <a:defRPr/>
              </a:pPr>
              <a:t>2014/7/7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5F4A415-5EBF-4C19-9DB2-14647278EDBA}" type="slidenum">
              <a:rPr lang="zh-CN" altLang="en-US"/>
              <a:pPr>
                <a:defRPr/>
              </a:pPr>
              <a:t>‹#›</a:t>
            </a:fld>
            <a:endParaRPr lang="zh-CN" altLang="en-US"/>
          </a:p>
        </p:txBody>
      </p:sp>
    </p:spTree>
    <p:extLst>
      <p:ext uri="{BB962C8B-B14F-4D97-AF65-F5344CB8AC3E}">
        <p14:creationId xmlns:p14="http://schemas.microsoft.com/office/powerpoint/2010/main" val="425705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19C771B-0E89-41BB-99EA-E740FFEB73AC}" type="datetimeFigureOut">
              <a:rPr lang="zh-CN" altLang="en-US"/>
              <a:pPr>
                <a:defRPr/>
              </a:pPr>
              <a:t>2014/7/7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E09DDC9-2A12-4446-9495-AE357579CFA3}" type="slidenum">
              <a:rPr lang="zh-CN" altLang="en-US"/>
              <a:pPr>
                <a:defRPr/>
              </a:pPr>
              <a:t>‹#›</a:t>
            </a:fld>
            <a:endParaRPr lang="zh-CN" altLang="en-US"/>
          </a:p>
        </p:txBody>
      </p:sp>
    </p:spTree>
    <p:extLst>
      <p:ext uri="{BB962C8B-B14F-4D97-AF65-F5344CB8AC3E}">
        <p14:creationId xmlns:p14="http://schemas.microsoft.com/office/powerpoint/2010/main" val="6841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638C094-425C-4EEF-B24E-D4BA1DB3251B}" type="datetimeFigureOut">
              <a:rPr lang="zh-CN" altLang="en-US"/>
              <a:pPr>
                <a:defRPr/>
              </a:pPr>
              <a:t>2014/7/7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BE85994-61A7-42BB-B01E-BBCD345C466D}" type="slidenum">
              <a:rPr lang="zh-CN" altLang="en-US"/>
              <a:pPr>
                <a:defRPr/>
              </a:pPr>
              <a:t>‹#›</a:t>
            </a:fld>
            <a:endParaRPr lang="zh-CN" altLang="en-US"/>
          </a:p>
        </p:txBody>
      </p:sp>
    </p:spTree>
    <p:extLst>
      <p:ext uri="{BB962C8B-B14F-4D97-AF65-F5344CB8AC3E}">
        <p14:creationId xmlns:p14="http://schemas.microsoft.com/office/powerpoint/2010/main" val="1451572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A408B03-6F62-4506-9C4D-CC75DF27B9DD}" type="datetimeFigureOut">
              <a:rPr lang="zh-CN" altLang="en-US"/>
              <a:pPr>
                <a:defRPr/>
              </a:pPr>
              <a:t>2014/7/7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B68D59D-6396-4F44-979D-6805BAEB4E9F}" type="slidenum">
              <a:rPr lang="zh-CN" altLang="en-US"/>
              <a:pPr>
                <a:defRPr/>
              </a:pPr>
              <a:t>‹#›</a:t>
            </a:fld>
            <a:endParaRPr lang="zh-CN" altLang="en-US"/>
          </a:p>
        </p:txBody>
      </p:sp>
    </p:spTree>
    <p:extLst>
      <p:ext uri="{BB962C8B-B14F-4D97-AF65-F5344CB8AC3E}">
        <p14:creationId xmlns:p14="http://schemas.microsoft.com/office/powerpoint/2010/main" val="738749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89EE2CD4-BF99-474E-AF0E-CAEC61918F99}" type="datetimeFigureOut">
              <a:rPr lang="zh-CN" altLang="en-US"/>
              <a:pPr>
                <a:defRPr/>
              </a:pPr>
              <a:t>2014/7/7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F96773E-AA62-4E85-BC96-84F05D7D3482}" type="slidenum">
              <a:rPr lang="zh-CN" altLang="en-US"/>
              <a:pPr>
                <a:defRPr/>
              </a:pPr>
              <a:t>‹#›</a:t>
            </a:fld>
            <a:endParaRPr lang="zh-CN" altLang="en-US"/>
          </a:p>
        </p:txBody>
      </p:sp>
    </p:spTree>
    <p:extLst>
      <p:ext uri="{BB962C8B-B14F-4D97-AF65-F5344CB8AC3E}">
        <p14:creationId xmlns:p14="http://schemas.microsoft.com/office/powerpoint/2010/main" val="115087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992188"/>
            <a:ext cx="7751762" cy="4386262"/>
          </a:xfrm>
        </p:spPr>
        <p:txBody>
          <a:bodyPr/>
          <a:lstStyle/>
          <a:p>
            <a:pPr lvl="0"/>
            <a:endParaRPr lang="en-US" noProof="0" smtClean="0"/>
          </a:p>
        </p:txBody>
      </p:sp>
    </p:spTree>
    <p:extLst>
      <p:ext uri="{BB962C8B-B14F-4D97-AF65-F5344CB8AC3E}">
        <p14:creationId xmlns:p14="http://schemas.microsoft.com/office/powerpoint/2010/main" val="2203386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992188"/>
            <a:ext cx="3798887" cy="4386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0075" y="992188"/>
            <a:ext cx="3800475" cy="4386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639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830263" y="0"/>
            <a:ext cx="7399337" cy="841375"/>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1049338" y="1476375"/>
            <a:ext cx="3436937" cy="2255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8675" y="1476375"/>
            <a:ext cx="3438525" cy="2255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1049338" y="3884613"/>
            <a:ext cx="3436937" cy="22574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38675" y="3884613"/>
            <a:ext cx="3438525" cy="22574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227507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49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DF41284-7229-4DE3-BCC0-E5FEF6C46F6A}" type="datetimeFigureOut">
              <a:rPr lang="zh-CN" altLang="en-US"/>
              <a:pPr>
                <a:defRPr/>
              </a:pPr>
              <a:t>2014/7/7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8C6C6D1-335B-48C9-953C-0BBD739FF14B}" type="slidenum">
              <a:rPr lang="zh-CN" altLang="en-US"/>
              <a:pPr>
                <a:defRPr/>
              </a:pPr>
              <a:t>‹#›</a:t>
            </a:fld>
            <a:endParaRPr lang="zh-CN" altLang="en-US"/>
          </a:p>
        </p:txBody>
      </p:sp>
    </p:spTree>
    <p:extLst>
      <p:ext uri="{BB962C8B-B14F-4D97-AF65-F5344CB8AC3E}">
        <p14:creationId xmlns:p14="http://schemas.microsoft.com/office/powerpoint/2010/main" val="299042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D24875F0-8948-4880-A860-DE6ACF324C08}" type="datetimeFigureOut">
              <a:rPr lang="zh-CN" altLang="en-US"/>
              <a:pPr>
                <a:defRPr/>
              </a:pPr>
              <a:t>2014/7/7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07D0304-5873-467B-9062-2C80F1A91001}" type="slidenum">
              <a:rPr lang="zh-CN" altLang="en-US"/>
              <a:pPr>
                <a:defRPr/>
              </a:pPr>
              <a:t>‹#›</a:t>
            </a:fld>
            <a:endParaRPr lang="zh-CN" altLang="en-US"/>
          </a:p>
        </p:txBody>
      </p:sp>
    </p:spTree>
    <p:extLst>
      <p:ext uri="{BB962C8B-B14F-4D97-AF65-F5344CB8AC3E}">
        <p14:creationId xmlns:p14="http://schemas.microsoft.com/office/powerpoint/2010/main" val="366823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A65C4003-F9D6-4107-B070-35383C3AC3A5}" type="datetimeFigureOut">
              <a:rPr lang="zh-CN" altLang="en-US"/>
              <a:pPr>
                <a:defRPr/>
              </a:pPr>
              <a:t>2014/7/7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FF24D5A-E694-42A6-80B0-CC7E0D5455B2}" type="slidenum">
              <a:rPr lang="zh-CN" altLang="en-US"/>
              <a:pPr>
                <a:defRPr/>
              </a:pPr>
              <a:t>‹#›</a:t>
            </a:fld>
            <a:endParaRPr lang="zh-CN" altLang="en-US"/>
          </a:p>
        </p:txBody>
      </p:sp>
    </p:spTree>
    <p:extLst>
      <p:ext uri="{BB962C8B-B14F-4D97-AF65-F5344CB8AC3E}">
        <p14:creationId xmlns:p14="http://schemas.microsoft.com/office/powerpoint/2010/main" val="3072884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CF54B248-4837-441A-94C6-A7235FFA1DB7}" type="datetimeFigureOut">
              <a:rPr lang="zh-CN" altLang="en-US"/>
              <a:pPr>
                <a:defRPr/>
              </a:pPr>
              <a:t>2014/7/7</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DADD792-823E-4348-80FD-1B7E9C205E19}" type="slidenum">
              <a:rPr lang="zh-CN" altLang="en-US"/>
              <a:pPr>
                <a:defRPr/>
              </a:pPr>
              <a:t>‹#›</a:t>
            </a:fld>
            <a:endParaRPr lang="zh-CN" altLang="en-US"/>
          </a:p>
        </p:txBody>
      </p:sp>
    </p:spTree>
    <p:extLst>
      <p:ext uri="{BB962C8B-B14F-4D97-AF65-F5344CB8AC3E}">
        <p14:creationId xmlns:p14="http://schemas.microsoft.com/office/powerpoint/2010/main" val="221223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FD9E1B67-9284-4248-BBF0-7601E68C206F}" type="datetimeFigureOut">
              <a:rPr lang="zh-CN" altLang="en-US"/>
              <a:pPr>
                <a:defRPr/>
              </a:pPr>
              <a:t>2014/7/7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64E7A7-BFCA-4125-A927-A2D4E62AC914}" type="slidenum">
              <a:rPr lang="zh-CN" altLang="en-US"/>
              <a:pPr>
                <a:defRPr/>
              </a:pPr>
              <a:t>‹#›</a:t>
            </a:fld>
            <a:endParaRPr lang="zh-CN" altLang="en-US"/>
          </a:p>
        </p:txBody>
      </p:sp>
    </p:spTree>
    <p:extLst>
      <p:ext uri="{BB962C8B-B14F-4D97-AF65-F5344CB8AC3E}">
        <p14:creationId xmlns:p14="http://schemas.microsoft.com/office/powerpoint/2010/main" val="354727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我的模板1">
    <p:spTree>
      <p:nvGrpSpPr>
        <p:cNvPr id="1" name=""/>
        <p:cNvGrpSpPr/>
        <p:nvPr/>
      </p:nvGrpSpPr>
      <p:grpSpPr>
        <a:xfrm>
          <a:off x="0" y="0"/>
          <a:ext cx="0" cy="0"/>
          <a:chOff x="0" y="0"/>
          <a:chExt cx="0" cy="0"/>
        </a:xfrm>
      </p:grpSpPr>
      <p:sp>
        <p:nvSpPr>
          <p:cNvPr id="2" name="标题 1"/>
          <p:cNvSpPr>
            <a:spLocks noGrp="1"/>
          </p:cNvSpPr>
          <p:nvPr>
            <p:ph type="title"/>
          </p:nvPr>
        </p:nvSpPr>
        <p:spPr>
          <a:xfrm>
            <a:off x="395536" y="116632"/>
            <a:ext cx="8229600" cy="634082"/>
          </a:xfrm>
        </p:spPr>
        <p:txBody>
          <a:bodyPr/>
          <a:lstStyle>
            <a:lvl1pPr>
              <a:defRPr b="1">
                <a:solidFill>
                  <a:schemeClr val="bg1"/>
                </a:solidFill>
              </a:defRPr>
            </a:lvl1pPr>
          </a:lstStyle>
          <a:p>
            <a:r>
              <a:rPr lang="zh-CN" altLang="en-US" smtClean="0"/>
              <a:t>单击此处编辑母版标题样式</a:t>
            </a:r>
            <a:endParaRPr lang="zh-CN" altLang="en-US"/>
          </a:p>
        </p:txBody>
      </p:sp>
      <p:sp>
        <p:nvSpPr>
          <p:cNvPr id="6" name="内容占位符 2"/>
          <p:cNvSpPr>
            <a:spLocks noGrp="1"/>
          </p:cNvSpPr>
          <p:nvPr>
            <p:ph idx="1"/>
          </p:nvPr>
        </p:nvSpPr>
        <p:spPr>
          <a:xfrm>
            <a:off x="457200" y="1196752"/>
            <a:ext cx="8229600" cy="4929411"/>
          </a:xfrm>
        </p:spPr>
        <p:txBody>
          <a:bodyPr/>
          <a:lstStyle>
            <a:lvl1pPr marL="457200" indent="-457200">
              <a:buFontTx/>
              <a:buBlip>
                <a:blip r:embed="rId2"/>
              </a:buBlip>
              <a:defRPr/>
            </a:lvl1pPr>
            <a:lvl2pPr marL="742950" indent="-285750">
              <a:buFontTx/>
              <a:buBlip>
                <a:blip r:embed="rId3"/>
              </a:buBlip>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54322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xchange">
    <p:spTree>
      <p:nvGrpSpPr>
        <p:cNvPr id="1" name=""/>
        <p:cNvGrpSpPr/>
        <p:nvPr/>
      </p:nvGrpSpPr>
      <p:grpSpPr>
        <a:xfrm>
          <a:off x="0" y="0"/>
          <a:ext cx="0" cy="0"/>
          <a:chOff x="0" y="0"/>
          <a:chExt cx="0" cy="0"/>
        </a:xfrm>
      </p:grpSpPr>
      <p:sp>
        <p:nvSpPr>
          <p:cNvPr id="5" name="标题 1"/>
          <p:cNvSpPr>
            <a:spLocks noGrp="1"/>
          </p:cNvSpPr>
          <p:nvPr>
            <p:ph type="title"/>
          </p:nvPr>
        </p:nvSpPr>
        <p:spPr>
          <a:xfrm>
            <a:off x="457200" y="0"/>
            <a:ext cx="8229600" cy="836712"/>
          </a:xfrm>
        </p:spPr>
        <p:txBody>
          <a:bodyPr/>
          <a:lstStyle>
            <a:lvl1pPr>
              <a:defRPr b="1">
                <a:solidFill>
                  <a:schemeClr val="bg1"/>
                </a:solidFill>
              </a:defRPr>
            </a:lvl1pPr>
          </a:lstStyle>
          <a:p>
            <a:r>
              <a:rPr lang="zh-CN" altLang="en-US" smtClean="0"/>
              <a:t>单击此处编辑母版标题样式</a:t>
            </a:r>
            <a:endParaRPr lang="zh-CN" altLang="en-US"/>
          </a:p>
        </p:txBody>
      </p:sp>
      <p:sp>
        <p:nvSpPr>
          <p:cNvPr id="6" name="内容占位符 2"/>
          <p:cNvSpPr>
            <a:spLocks noGrp="1"/>
          </p:cNvSpPr>
          <p:nvPr>
            <p:ph idx="1"/>
          </p:nvPr>
        </p:nvSpPr>
        <p:spPr>
          <a:xfrm>
            <a:off x="457200" y="1196752"/>
            <a:ext cx="8229600" cy="4929411"/>
          </a:xfrm>
        </p:spPr>
        <p:txBody>
          <a:bodyPr/>
          <a:lstStyle>
            <a:lvl1pPr marL="457200" indent="-457200">
              <a:buFontTx/>
              <a:buBlip>
                <a:blip r:embed="rId2"/>
              </a:buBlip>
              <a:defRPr/>
            </a:lvl1pPr>
            <a:lvl2pPr marL="742950" indent="-285750">
              <a:buFontTx/>
              <a:buBlip>
                <a:blip r:embed="rId3"/>
              </a:buBlip>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04305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8A95210-1BCE-4B67-B888-D5C4E08F78B8}" type="datetimeFigureOut">
              <a:rPr lang="zh-CN" altLang="en-US"/>
              <a:pPr>
                <a:defRPr/>
              </a:pPr>
              <a:t>2014/7/7</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F9763DF4-92E9-40DE-8651-071AEF7C9BD1}" type="slidenum">
              <a:rPr lang="zh-CN" altLang="en-US"/>
              <a:pPr>
                <a:defRPr/>
              </a:pPr>
              <a:t>‹#›</a:t>
            </a:fld>
            <a:endParaRPr lang="zh-CN" altLang="en-US"/>
          </a:p>
        </p:txBody>
      </p:sp>
    </p:spTree>
    <p:extLst>
      <p:ext uri="{BB962C8B-B14F-4D97-AF65-F5344CB8AC3E}">
        <p14:creationId xmlns:p14="http://schemas.microsoft.com/office/powerpoint/2010/main" val="4159062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7640F160-4C1B-4E8B-B662-D56FD8071B94}" type="datetimeFigureOut">
              <a:rPr lang="zh-CN" altLang="en-US"/>
              <a:pPr>
                <a:defRPr/>
              </a:pPr>
              <a:t>2014/7/7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4F7E9EFB-301C-4CC1-90C0-DF7EBEBA843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144" r:id="rId1"/>
    <p:sldLayoutId id="2147484145" r:id="rId2"/>
    <p:sldLayoutId id="2147484146" r:id="rId3"/>
    <p:sldLayoutId id="2147484147" r:id="rId4"/>
    <p:sldLayoutId id="2147484148" r:id="rId5"/>
    <p:sldLayoutId id="2147484149" r:id="rId6"/>
    <p:sldLayoutId id="2147484156" r:id="rId7"/>
    <p:sldLayoutId id="2147484157" r:id="rId8"/>
    <p:sldLayoutId id="2147484150" r:id="rId9"/>
    <p:sldLayoutId id="2147484151" r:id="rId10"/>
    <p:sldLayoutId id="2147484152" r:id="rId11"/>
    <p:sldLayoutId id="2147484153" r:id="rId12"/>
    <p:sldLayoutId id="2147484154" r:id="rId13"/>
    <p:sldLayoutId id="2147484155" r:id="rId14"/>
    <p:sldLayoutId id="2147484158" r:id="rId15"/>
    <p:sldLayoutId id="2147484159" r:id="rId16"/>
    <p:sldLayoutId id="2147484160" r:id="rId17"/>
    <p:sldLayoutId id="2147484161" r:id="rId18"/>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5.wmf"/><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7.wmf"/><Relationship Id="rId4" Type="http://schemas.openxmlformats.org/officeDocument/2006/relationships/image" Target="../media/image16.wmf"/><Relationship Id="rId9" Type="http://schemas.openxmlformats.org/officeDocument/2006/relationships/image" Target="../media/image19.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1043608" y="981278"/>
            <a:ext cx="756084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0"/>
              </a:spcBef>
              <a:buFontTx/>
              <a:buNone/>
            </a:pPr>
            <a:r>
              <a:rPr lang="zh-CN" altLang="en-US" sz="4400" b="1">
                <a:latin typeface="微软雅黑" pitchFamily="34" charset="-122"/>
                <a:ea typeface="微软雅黑" pitchFamily="34" charset="-122"/>
              </a:rPr>
              <a:t>第</a:t>
            </a:r>
            <a:r>
              <a:rPr lang="en-US" altLang="zh-CN" sz="4400" b="1" smtClean="0">
                <a:latin typeface="微软雅黑" pitchFamily="34" charset="-122"/>
                <a:ea typeface="微软雅黑" pitchFamily="34" charset="-122"/>
              </a:rPr>
              <a:t>09</a:t>
            </a:r>
            <a:r>
              <a:rPr lang="zh-CN" altLang="en-US" sz="4400" b="1" smtClean="0">
                <a:latin typeface="微软雅黑" pitchFamily="34" charset="-122"/>
                <a:ea typeface="微软雅黑" pitchFamily="34" charset="-122"/>
              </a:rPr>
              <a:t>章 无线网络</a:t>
            </a:r>
            <a:endParaRPr lang="en-US" altLang="zh-CN" sz="4400" b="1" smtClean="0">
              <a:latin typeface="微软雅黑" pitchFamily="34" charset="-122"/>
              <a:ea typeface="微软雅黑" pitchFamily="34" charset="-122"/>
            </a:endParaRPr>
          </a:p>
        </p:txBody>
      </p:sp>
      <p:sp>
        <p:nvSpPr>
          <p:cNvPr id="8195" name="矩形 1"/>
          <p:cNvSpPr>
            <a:spLocks noChangeArrowheads="1"/>
          </p:cNvSpPr>
          <p:nvPr/>
        </p:nvSpPr>
        <p:spPr bwMode="auto">
          <a:xfrm>
            <a:off x="1519238" y="4986338"/>
            <a:ext cx="5256212"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0"/>
              </a:spcBef>
              <a:buFontTx/>
              <a:buNone/>
            </a:pPr>
            <a:r>
              <a:rPr lang="zh-CN" altLang="en-US" sz="2400" b="1">
                <a:latin typeface="Arial" charset="0"/>
              </a:rPr>
              <a:t>讲师：韩立刚</a:t>
            </a:r>
            <a:endParaRPr lang="en-US" altLang="zh-CN" sz="2400" b="1">
              <a:latin typeface="Arial" charset="0"/>
            </a:endParaRPr>
          </a:p>
          <a:p>
            <a:pPr eaLnBrk="1" hangingPunct="1">
              <a:spcBef>
                <a:spcPct val="0"/>
              </a:spcBef>
              <a:buFontTx/>
              <a:buNone/>
            </a:pPr>
            <a:r>
              <a:rPr lang="en-US" altLang="zh-CN" b="1">
                <a:latin typeface="Arial" charset="0"/>
              </a:rPr>
              <a:t>QQ</a:t>
            </a:r>
            <a:r>
              <a:rPr lang="zh-CN" altLang="en-US" b="1">
                <a:latin typeface="Arial" charset="0"/>
              </a:rPr>
              <a:t>：</a:t>
            </a:r>
            <a:r>
              <a:rPr lang="en-US" altLang="zh-CN" b="1">
                <a:latin typeface="Arial" charset="0"/>
              </a:rPr>
              <a:t>458717185</a:t>
            </a:r>
          </a:p>
          <a:p>
            <a:pPr eaLnBrk="1" hangingPunct="1">
              <a:spcBef>
                <a:spcPct val="0"/>
              </a:spcBef>
              <a:buFontTx/>
              <a:buNone/>
            </a:pPr>
            <a:r>
              <a:rPr lang="en-US" altLang="zh-CN" b="1">
                <a:latin typeface="Arial" charset="0"/>
              </a:rPr>
              <a:t>QQ</a:t>
            </a:r>
            <a:r>
              <a:rPr lang="zh-CN" altLang="en-US" b="1">
                <a:latin typeface="Arial" charset="0"/>
              </a:rPr>
              <a:t>教学群：</a:t>
            </a:r>
            <a:r>
              <a:rPr lang="en-US" altLang="zh-CN" b="1">
                <a:latin typeface="Arial" charset="0"/>
              </a:rPr>
              <a:t>247549141</a:t>
            </a:r>
            <a:r>
              <a:rPr lang="zh-CN" altLang="en-US" sz="1800" b="1">
                <a:latin typeface="Arial" charset="0"/>
              </a:rPr>
              <a:t/>
            </a:r>
            <a:br>
              <a:rPr lang="zh-CN" altLang="en-US" sz="1800" b="1">
                <a:latin typeface="Arial" charset="0"/>
              </a:rPr>
            </a:br>
            <a:endParaRPr lang="zh-CN" altLang="en-US" sz="1800">
              <a:latin typeface="Arial" charset="0"/>
            </a:endParaRPr>
          </a:p>
        </p:txBody>
      </p:sp>
      <p:pic>
        <p:nvPicPr>
          <p:cNvPr id="8196" name="Picture 4" descr="D:\360安全浏览器下载\han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2019300"/>
            <a:ext cx="2849562"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http://read.beifabook.com/Files/lianzai/keji/2008911/20080911100454642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813" y="2038350"/>
            <a:ext cx="1958975"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293512"/>
            <a:ext cx="5163201" cy="343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1628800"/>
            <a:ext cx="3533931" cy="2765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7" y="701916"/>
            <a:ext cx="1183741" cy="1359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352" y="701916"/>
            <a:ext cx="1183741" cy="1359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224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CN" altLang="en-US" smtClean="0"/>
              <a:t>与接入点 </a:t>
            </a:r>
            <a:r>
              <a:rPr lang="en-US" altLang="zh-CN" smtClean="0"/>
              <a:t>AP </a:t>
            </a:r>
            <a:r>
              <a:rPr lang="zh-CN" altLang="en-US" smtClean="0"/>
              <a:t>建立</a:t>
            </a:r>
            <a:r>
              <a:rPr lang="zh-CN" altLang="en-US" smtClean="0"/>
              <a:t>关联</a:t>
            </a:r>
            <a:endParaRPr lang="en-US" altLang="zh-CN" smtClean="0"/>
          </a:p>
        </p:txBody>
      </p:sp>
      <p:sp>
        <p:nvSpPr>
          <p:cNvPr id="16387" name="Rectangle 3"/>
          <p:cNvSpPr>
            <a:spLocks noGrp="1" noChangeArrowheads="1"/>
          </p:cNvSpPr>
          <p:nvPr>
            <p:ph idx="1"/>
          </p:nvPr>
        </p:nvSpPr>
        <p:spPr>
          <a:xfrm>
            <a:off x="683568" y="1628800"/>
            <a:ext cx="8229600" cy="3705275"/>
          </a:xfrm>
        </p:spPr>
        <p:txBody>
          <a:bodyPr/>
          <a:lstStyle/>
          <a:p>
            <a:pPr eaLnBrk="1" hangingPunct="1">
              <a:buFont typeface="Wingdings" pitchFamily="2" charset="2"/>
              <a:buNone/>
            </a:pPr>
            <a:r>
              <a:rPr lang="zh-CN" altLang="en-US" sz="1800" smtClean="0"/>
              <a:t>一个移动站若要加入到一个基本服务集 </a:t>
            </a:r>
            <a:r>
              <a:rPr lang="en-US" altLang="zh-CN" sz="1800" smtClean="0"/>
              <a:t>BSS</a:t>
            </a:r>
            <a:r>
              <a:rPr lang="zh-CN" altLang="en-US" sz="1800" smtClean="0"/>
              <a:t>，就必须先选择一个接入点 </a:t>
            </a:r>
            <a:r>
              <a:rPr lang="en-US" altLang="zh-CN" sz="1800" smtClean="0"/>
              <a:t>AP</a:t>
            </a:r>
            <a:r>
              <a:rPr lang="zh-CN" altLang="en-US" sz="1800" smtClean="0"/>
              <a:t>，并与此接入点</a:t>
            </a:r>
            <a:r>
              <a:rPr lang="zh-CN" altLang="en-US" sz="1800" smtClean="0">
                <a:solidFill>
                  <a:schemeClr val="hlink"/>
                </a:solidFill>
              </a:rPr>
              <a:t>建立关联</a:t>
            </a:r>
            <a:r>
              <a:rPr lang="zh-CN" altLang="en-US" sz="1800" smtClean="0"/>
              <a:t>。</a:t>
            </a:r>
          </a:p>
          <a:p>
            <a:pPr eaLnBrk="1" hangingPunct="1">
              <a:buFont typeface="Wingdings" pitchFamily="2" charset="2"/>
              <a:buNone/>
            </a:pPr>
            <a:r>
              <a:rPr lang="zh-CN" altLang="en-US" sz="1800" smtClean="0"/>
              <a:t>建立关联就表示这个移动站加入了选定的 </a:t>
            </a:r>
            <a:r>
              <a:rPr lang="en-US" altLang="zh-CN" sz="1800" smtClean="0"/>
              <a:t>AP </a:t>
            </a:r>
            <a:r>
              <a:rPr lang="zh-CN" altLang="en-US" sz="1800" smtClean="0"/>
              <a:t>所属的子网，并和这个 </a:t>
            </a:r>
            <a:r>
              <a:rPr lang="en-US" altLang="zh-CN" sz="1800" smtClean="0"/>
              <a:t>AP </a:t>
            </a:r>
            <a:r>
              <a:rPr lang="zh-CN" altLang="en-US" sz="1800" smtClean="0"/>
              <a:t>之间创建了一个虚拟线路。</a:t>
            </a:r>
          </a:p>
          <a:p>
            <a:pPr eaLnBrk="1" hangingPunct="1">
              <a:buFont typeface="Wingdings" pitchFamily="2" charset="2"/>
              <a:buNone/>
            </a:pPr>
            <a:r>
              <a:rPr lang="zh-CN" altLang="en-US" sz="1800" smtClean="0"/>
              <a:t>只有关联的 </a:t>
            </a:r>
            <a:r>
              <a:rPr lang="en-US" altLang="zh-CN" sz="1800" smtClean="0"/>
              <a:t>AP </a:t>
            </a:r>
            <a:r>
              <a:rPr lang="zh-CN" altLang="en-US" sz="1800" smtClean="0"/>
              <a:t>才向这个移动站发送数据帧，而这个移动站也只有通过关联的 </a:t>
            </a:r>
            <a:r>
              <a:rPr lang="en-US" altLang="zh-CN" sz="1800" smtClean="0"/>
              <a:t>AP </a:t>
            </a:r>
            <a:r>
              <a:rPr lang="zh-CN" altLang="en-US" sz="1800" smtClean="0"/>
              <a:t>才能向其他站点发送数据帧。</a:t>
            </a:r>
          </a:p>
        </p:txBody>
      </p:sp>
    </p:spTree>
    <p:extLst>
      <p:ext uri="{BB962C8B-B14F-4D97-AF65-F5344CB8AC3E}">
        <p14:creationId xmlns:p14="http://schemas.microsoft.com/office/powerpoint/2010/main" val="414698699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title"/>
          </p:nvPr>
        </p:nvSpPr>
        <p:spPr/>
        <p:txBody>
          <a:bodyPr/>
          <a:lstStyle/>
          <a:p>
            <a:pPr eaLnBrk="1" hangingPunct="1"/>
            <a:r>
              <a:rPr lang="zh-CN" altLang="en-US" smtClean="0"/>
              <a:t>移动自</a:t>
            </a:r>
            <a:r>
              <a:rPr lang="zh-CN" altLang="en-US" smtClean="0"/>
              <a:t>组</a:t>
            </a:r>
            <a:r>
              <a:rPr lang="zh-CN" altLang="en-US" smtClean="0"/>
              <a:t>网络</a:t>
            </a:r>
            <a:endParaRPr lang="en-US" altLang="zh-CN" smtClean="0"/>
          </a:p>
        </p:txBody>
      </p:sp>
      <p:sp>
        <p:nvSpPr>
          <p:cNvPr id="18435" name="Rectangle 153"/>
          <p:cNvSpPr>
            <a:spLocks noGrp="1" noChangeArrowheads="1"/>
          </p:cNvSpPr>
          <p:nvPr>
            <p:ph idx="1"/>
          </p:nvPr>
        </p:nvSpPr>
        <p:spPr/>
        <p:txBody>
          <a:bodyPr/>
          <a:lstStyle/>
          <a:p>
            <a:pPr eaLnBrk="1" hangingPunct="1">
              <a:buFont typeface="Wingdings" pitchFamily="2" charset="2"/>
              <a:buNone/>
            </a:pPr>
            <a:r>
              <a:rPr lang="zh-CN" altLang="en-US" sz="1800" smtClean="0"/>
              <a:t>自组网络是没有固定基础设施（即没有 </a:t>
            </a:r>
            <a:r>
              <a:rPr lang="en-US" altLang="zh-CN" sz="1800" smtClean="0"/>
              <a:t>AP</a:t>
            </a:r>
            <a:r>
              <a:rPr lang="zh-CN" altLang="en-US" sz="1800" smtClean="0"/>
              <a:t>）的无线局域网。这种网络由一些处于平等状态的移动站之间相互通信组成的临时网络。</a:t>
            </a:r>
          </a:p>
        </p:txBody>
      </p:sp>
      <p:sp>
        <p:nvSpPr>
          <p:cNvPr id="18436" name="Text Box 104"/>
          <p:cNvSpPr txBox="1">
            <a:spLocks noChangeArrowheads="1"/>
          </p:cNvSpPr>
          <p:nvPr/>
        </p:nvSpPr>
        <p:spPr bwMode="auto">
          <a:xfrm>
            <a:off x="7956550" y="1700213"/>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zh-CN"/>
          </a:p>
        </p:txBody>
      </p:sp>
      <p:sp>
        <p:nvSpPr>
          <p:cNvPr id="18437" name="Oval 106"/>
          <p:cNvSpPr>
            <a:spLocks noChangeArrowheads="1"/>
          </p:cNvSpPr>
          <p:nvPr/>
        </p:nvSpPr>
        <p:spPr bwMode="auto">
          <a:xfrm>
            <a:off x="1674813" y="2527300"/>
            <a:ext cx="6007100" cy="2506663"/>
          </a:xfrm>
          <a:prstGeom prst="ellipse">
            <a:avLst/>
          </a:prstGeom>
          <a:solidFill>
            <a:srgbClr val="FFCCFF"/>
          </a:solidFill>
          <a:ln w="9525">
            <a:solidFill>
              <a:schemeClr val="tx1"/>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18438" name="Text Box 107"/>
          <p:cNvSpPr txBox="1">
            <a:spLocks noChangeArrowheads="1"/>
          </p:cNvSpPr>
          <p:nvPr/>
        </p:nvSpPr>
        <p:spPr bwMode="auto">
          <a:xfrm>
            <a:off x="4305300" y="3427413"/>
            <a:ext cx="120015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自组网络</a:t>
            </a:r>
          </a:p>
        </p:txBody>
      </p:sp>
      <p:sp>
        <p:nvSpPr>
          <p:cNvPr id="18439" name="Freeform 108"/>
          <p:cNvSpPr>
            <a:spLocks/>
          </p:cNvSpPr>
          <p:nvPr/>
        </p:nvSpPr>
        <p:spPr bwMode="auto">
          <a:xfrm rot="-2939644">
            <a:off x="4124325" y="2471738"/>
            <a:ext cx="352425"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0" name="Freeform 109"/>
          <p:cNvSpPr>
            <a:spLocks/>
          </p:cNvSpPr>
          <p:nvPr/>
        </p:nvSpPr>
        <p:spPr bwMode="auto">
          <a:xfrm rot="-2939644">
            <a:off x="5226844" y="4333082"/>
            <a:ext cx="350837"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1" name="Freeform 110"/>
          <p:cNvSpPr>
            <a:spLocks/>
          </p:cNvSpPr>
          <p:nvPr/>
        </p:nvSpPr>
        <p:spPr bwMode="auto">
          <a:xfrm rot="-2939644">
            <a:off x="2378869" y="2874169"/>
            <a:ext cx="350838"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2" name="Freeform 111"/>
          <p:cNvSpPr>
            <a:spLocks/>
          </p:cNvSpPr>
          <p:nvPr/>
        </p:nvSpPr>
        <p:spPr bwMode="auto">
          <a:xfrm rot="-2939644">
            <a:off x="2973388" y="4103688"/>
            <a:ext cx="350837" cy="58737"/>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3" name="Freeform 112"/>
          <p:cNvSpPr>
            <a:spLocks/>
          </p:cNvSpPr>
          <p:nvPr/>
        </p:nvSpPr>
        <p:spPr bwMode="auto">
          <a:xfrm rot="2939644" flipH="1">
            <a:off x="2009775" y="2873375"/>
            <a:ext cx="350838" cy="58738"/>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4" name="Freeform 113"/>
          <p:cNvSpPr>
            <a:spLocks/>
          </p:cNvSpPr>
          <p:nvPr/>
        </p:nvSpPr>
        <p:spPr bwMode="auto">
          <a:xfrm rot="2939644" flipH="1">
            <a:off x="3749675" y="2497138"/>
            <a:ext cx="350838" cy="55562"/>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5" name="Freeform 114"/>
          <p:cNvSpPr>
            <a:spLocks/>
          </p:cNvSpPr>
          <p:nvPr/>
        </p:nvSpPr>
        <p:spPr bwMode="auto">
          <a:xfrm rot="2939644" flipH="1">
            <a:off x="2673350" y="4092576"/>
            <a:ext cx="350837" cy="55562"/>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46" name="Freeform 115"/>
          <p:cNvSpPr>
            <a:spLocks/>
          </p:cNvSpPr>
          <p:nvPr/>
        </p:nvSpPr>
        <p:spPr bwMode="auto">
          <a:xfrm rot="2939644" flipH="1">
            <a:off x="4841081" y="4320382"/>
            <a:ext cx="350837"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18447" name="Group 116"/>
          <p:cNvGrpSpPr>
            <a:grpSpLocks/>
          </p:cNvGrpSpPr>
          <p:nvPr/>
        </p:nvGrpSpPr>
        <p:grpSpPr bwMode="auto">
          <a:xfrm>
            <a:off x="4845050" y="4352925"/>
            <a:ext cx="449263" cy="579438"/>
            <a:chOff x="2352" y="2061"/>
            <a:chExt cx="246" cy="237"/>
          </a:xfrm>
        </p:grpSpPr>
        <p:pic>
          <p:nvPicPr>
            <p:cNvPr id="18482" name="Picture 117"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83" name="Line 118"/>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8448" name="Group 119"/>
          <p:cNvGrpSpPr>
            <a:grpSpLocks/>
          </p:cNvGrpSpPr>
          <p:nvPr/>
        </p:nvGrpSpPr>
        <p:grpSpPr bwMode="auto">
          <a:xfrm>
            <a:off x="2638425" y="4152900"/>
            <a:ext cx="450850" cy="579438"/>
            <a:chOff x="2352" y="2061"/>
            <a:chExt cx="246" cy="237"/>
          </a:xfrm>
        </p:grpSpPr>
        <p:pic>
          <p:nvPicPr>
            <p:cNvPr id="18480" name="Picture 120"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81" name="Line 121"/>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8449" name="Group 122"/>
          <p:cNvGrpSpPr>
            <a:grpSpLocks/>
          </p:cNvGrpSpPr>
          <p:nvPr/>
        </p:nvGrpSpPr>
        <p:grpSpPr bwMode="auto">
          <a:xfrm>
            <a:off x="2125663" y="3006725"/>
            <a:ext cx="449262" cy="577850"/>
            <a:chOff x="2352" y="2061"/>
            <a:chExt cx="246" cy="237"/>
          </a:xfrm>
        </p:grpSpPr>
        <p:pic>
          <p:nvPicPr>
            <p:cNvPr id="18478" name="Picture 123"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79" name="Line 124"/>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8450" name="Group 125"/>
          <p:cNvGrpSpPr>
            <a:grpSpLocks/>
          </p:cNvGrpSpPr>
          <p:nvPr/>
        </p:nvGrpSpPr>
        <p:grpSpPr bwMode="auto">
          <a:xfrm>
            <a:off x="3778250" y="2568575"/>
            <a:ext cx="450850" cy="579438"/>
            <a:chOff x="2352" y="2061"/>
            <a:chExt cx="246" cy="237"/>
          </a:xfrm>
        </p:grpSpPr>
        <p:pic>
          <p:nvPicPr>
            <p:cNvPr id="18476" name="Picture 126"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77" name="Line 127"/>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451" name="Freeform 128"/>
          <p:cNvSpPr>
            <a:spLocks/>
          </p:cNvSpPr>
          <p:nvPr/>
        </p:nvSpPr>
        <p:spPr bwMode="auto">
          <a:xfrm rot="-2939644">
            <a:off x="5934075" y="2573338"/>
            <a:ext cx="350838" cy="55562"/>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52" name="Freeform 129"/>
          <p:cNvSpPr>
            <a:spLocks/>
          </p:cNvSpPr>
          <p:nvPr/>
        </p:nvSpPr>
        <p:spPr bwMode="auto">
          <a:xfrm rot="2939644" flipH="1">
            <a:off x="5558631" y="2597944"/>
            <a:ext cx="350838"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18453" name="Group 130"/>
          <p:cNvGrpSpPr>
            <a:grpSpLocks/>
          </p:cNvGrpSpPr>
          <p:nvPr/>
        </p:nvGrpSpPr>
        <p:grpSpPr bwMode="auto">
          <a:xfrm>
            <a:off x="5586413" y="2667000"/>
            <a:ext cx="449262" cy="579438"/>
            <a:chOff x="2352" y="2061"/>
            <a:chExt cx="246" cy="237"/>
          </a:xfrm>
        </p:grpSpPr>
        <p:pic>
          <p:nvPicPr>
            <p:cNvPr id="18474" name="Picture 131"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75" name="Line 132"/>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454" name="Freeform 133"/>
          <p:cNvSpPr>
            <a:spLocks/>
          </p:cNvSpPr>
          <p:nvPr/>
        </p:nvSpPr>
        <p:spPr bwMode="auto">
          <a:xfrm rot="-2939644">
            <a:off x="7478713" y="3175000"/>
            <a:ext cx="350837" cy="55563"/>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8455" name="Freeform 134"/>
          <p:cNvSpPr>
            <a:spLocks/>
          </p:cNvSpPr>
          <p:nvPr/>
        </p:nvSpPr>
        <p:spPr bwMode="auto">
          <a:xfrm rot="2939644" flipH="1">
            <a:off x="7103269" y="3174207"/>
            <a:ext cx="350837" cy="57150"/>
          </a:xfrm>
          <a:custGeom>
            <a:avLst/>
            <a:gdLst>
              <a:gd name="T0" fmla="*/ 0 w 168"/>
              <a:gd name="T1" fmla="*/ 0 h 36"/>
              <a:gd name="T2" fmla="*/ 2147483647 w 168"/>
              <a:gd name="T3" fmla="*/ 0 h 36"/>
              <a:gd name="T4" fmla="*/ 2147483647 w 168"/>
              <a:gd name="T5" fmla="*/ 2147483647 h 36"/>
              <a:gd name="T6" fmla="*/ 2147483647 w 168"/>
              <a:gd name="T7" fmla="*/ 2147483647 h 36"/>
              <a:gd name="T8" fmla="*/ 0 60000 65536"/>
              <a:gd name="T9" fmla="*/ 0 60000 65536"/>
              <a:gd name="T10" fmla="*/ 0 60000 65536"/>
              <a:gd name="T11" fmla="*/ 0 60000 65536"/>
              <a:gd name="T12" fmla="*/ 0 w 168"/>
              <a:gd name="T13" fmla="*/ 0 h 36"/>
              <a:gd name="T14" fmla="*/ 168 w 168"/>
              <a:gd name="T15" fmla="*/ 36 h 36"/>
            </a:gdLst>
            <a:ahLst/>
            <a:cxnLst>
              <a:cxn ang="T8">
                <a:pos x="T0" y="T1"/>
              </a:cxn>
              <a:cxn ang="T9">
                <a:pos x="T2" y="T3"/>
              </a:cxn>
              <a:cxn ang="T10">
                <a:pos x="T4" y="T5"/>
              </a:cxn>
              <a:cxn ang="T11">
                <a:pos x="T6" y="T7"/>
              </a:cxn>
            </a:cxnLst>
            <a:rect l="T12" t="T13" r="T14" b="T15"/>
            <a:pathLst>
              <a:path w="168" h="36">
                <a:moveTo>
                  <a:pt x="0" y="0"/>
                </a:moveTo>
                <a:lnTo>
                  <a:pt x="108" y="0"/>
                </a:lnTo>
                <a:lnTo>
                  <a:pt x="64" y="36"/>
                </a:lnTo>
                <a:lnTo>
                  <a:pt x="168" y="36"/>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18456" name="Group 135"/>
          <p:cNvGrpSpPr>
            <a:grpSpLocks/>
          </p:cNvGrpSpPr>
          <p:nvPr/>
        </p:nvGrpSpPr>
        <p:grpSpPr bwMode="auto">
          <a:xfrm>
            <a:off x="7081838" y="3278188"/>
            <a:ext cx="452437" cy="577850"/>
            <a:chOff x="2352" y="2061"/>
            <a:chExt cx="246" cy="237"/>
          </a:xfrm>
        </p:grpSpPr>
        <p:pic>
          <p:nvPicPr>
            <p:cNvPr id="18472" name="Picture 136" descr="notebook"/>
            <p:cNvPicPr>
              <a:picLocks noChangeAspect="1" noChangeArrowheads="1"/>
            </p:cNvPicPr>
            <p:nvPr/>
          </p:nvPicPr>
          <p:blipFill>
            <a:blip r:embed="rId2">
              <a:extLst>
                <a:ext uri="{28A0092B-C50C-407E-A947-70E740481C1C}">
                  <a14:useLocalDpi xmlns:a14="http://schemas.microsoft.com/office/drawing/2010/main" val="0"/>
                </a:ext>
              </a:extLst>
            </a:blip>
            <a:srcRect l="13889" t="32260" r="1389" b="4477"/>
            <a:stretch>
              <a:fillRect/>
            </a:stretch>
          </p:blipFill>
          <p:spPr bwMode="auto">
            <a:xfrm>
              <a:off x="2352" y="2127"/>
              <a:ext cx="24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73" name="Line 137"/>
            <p:cNvSpPr>
              <a:spLocks noChangeShapeType="1"/>
            </p:cNvSpPr>
            <p:nvPr/>
          </p:nvSpPr>
          <p:spPr bwMode="auto">
            <a:xfrm flipH="1">
              <a:off x="2556" y="2061"/>
              <a:ext cx="0"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457" name="Text Box 138"/>
          <p:cNvSpPr txBox="1">
            <a:spLocks noChangeArrowheads="1"/>
          </p:cNvSpPr>
          <p:nvPr/>
        </p:nvSpPr>
        <p:spPr bwMode="auto">
          <a:xfrm>
            <a:off x="2347913" y="4217988"/>
            <a:ext cx="352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A</a:t>
            </a:r>
          </a:p>
        </p:txBody>
      </p:sp>
      <p:sp>
        <p:nvSpPr>
          <p:cNvPr id="18458" name="Text Box 139"/>
          <p:cNvSpPr txBox="1">
            <a:spLocks noChangeArrowheads="1"/>
          </p:cNvSpPr>
          <p:nvPr/>
        </p:nvSpPr>
        <p:spPr bwMode="auto">
          <a:xfrm>
            <a:off x="7158038" y="3806825"/>
            <a:ext cx="35401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E</a:t>
            </a:r>
          </a:p>
        </p:txBody>
      </p:sp>
      <p:sp>
        <p:nvSpPr>
          <p:cNvPr id="18459" name="Text Box 140"/>
          <p:cNvSpPr txBox="1">
            <a:spLocks noChangeArrowheads="1"/>
          </p:cNvSpPr>
          <p:nvPr/>
        </p:nvSpPr>
        <p:spPr bwMode="auto">
          <a:xfrm>
            <a:off x="5611813" y="3209925"/>
            <a:ext cx="36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D</a:t>
            </a:r>
          </a:p>
        </p:txBody>
      </p:sp>
      <p:sp>
        <p:nvSpPr>
          <p:cNvPr id="18460" name="Text Box 141"/>
          <p:cNvSpPr txBox="1">
            <a:spLocks noChangeArrowheads="1"/>
          </p:cNvSpPr>
          <p:nvPr/>
        </p:nvSpPr>
        <p:spPr bwMode="auto">
          <a:xfrm>
            <a:off x="3778250" y="3138488"/>
            <a:ext cx="36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C</a:t>
            </a:r>
          </a:p>
        </p:txBody>
      </p:sp>
      <p:sp>
        <p:nvSpPr>
          <p:cNvPr id="18461" name="Text Box 142"/>
          <p:cNvSpPr txBox="1">
            <a:spLocks noChangeArrowheads="1"/>
          </p:cNvSpPr>
          <p:nvPr/>
        </p:nvSpPr>
        <p:spPr bwMode="auto">
          <a:xfrm>
            <a:off x="1835150" y="3136900"/>
            <a:ext cx="354013"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B</a:t>
            </a:r>
          </a:p>
        </p:txBody>
      </p:sp>
      <p:sp>
        <p:nvSpPr>
          <p:cNvPr id="18462" name="Text Box 143"/>
          <p:cNvSpPr txBox="1">
            <a:spLocks noChangeArrowheads="1"/>
          </p:cNvSpPr>
          <p:nvPr/>
        </p:nvSpPr>
        <p:spPr bwMode="auto">
          <a:xfrm>
            <a:off x="4541838" y="4392613"/>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en-US" altLang="zh-CN">
                <a:solidFill>
                  <a:srgbClr val="333399"/>
                </a:solidFill>
                <a:latin typeface="Arial" charset="0"/>
                <a:ea typeface="黑体" pitchFamily="2" charset="-122"/>
              </a:rPr>
              <a:t>F</a:t>
            </a:r>
          </a:p>
        </p:txBody>
      </p:sp>
      <p:sp>
        <p:nvSpPr>
          <p:cNvPr id="303248" name="AutoShape 144"/>
          <p:cNvSpPr>
            <a:spLocks noChangeArrowheads="1"/>
          </p:cNvSpPr>
          <p:nvPr/>
        </p:nvSpPr>
        <p:spPr bwMode="auto">
          <a:xfrm rot="114164">
            <a:off x="4211638" y="2814638"/>
            <a:ext cx="1362075" cy="207962"/>
          </a:xfrm>
          <a:prstGeom prst="rightArrow">
            <a:avLst>
              <a:gd name="adj1" fmla="val 50000"/>
              <a:gd name="adj2" fmla="val 133964"/>
            </a:avLst>
          </a:prstGeom>
          <a:solidFill>
            <a:srgbClr val="00CC00"/>
          </a:solidFill>
          <a:ln w="9525">
            <a:solidFill>
              <a:schemeClr val="tx1"/>
            </a:solidFill>
            <a:miter lim="800000"/>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303249" name="AutoShape 145"/>
          <p:cNvSpPr>
            <a:spLocks noChangeArrowheads="1"/>
          </p:cNvSpPr>
          <p:nvPr/>
        </p:nvSpPr>
        <p:spPr bwMode="auto">
          <a:xfrm rot="1262345">
            <a:off x="6069013" y="3162300"/>
            <a:ext cx="1047750" cy="247650"/>
          </a:xfrm>
          <a:prstGeom prst="rightArrow">
            <a:avLst>
              <a:gd name="adj1" fmla="val 50000"/>
              <a:gd name="adj2" fmla="val 86535"/>
            </a:avLst>
          </a:prstGeom>
          <a:solidFill>
            <a:srgbClr val="00CC00"/>
          </a:solidFill>
          <a:ln w="9525">
            <a:solidFill>
              <a:schemeClr val="tx1"/>
            </a:solidFill>
            <a:miter lim="800000"/>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303250" name="AutoShape 146"/>
          <p:cNvSpPr>
            <a:spLocks noChangeArrowheads="1"/>
          </p:cNvSpPr>
          <p:nvPr/>
        </p:nvSpPr>
        <p:spPr bwMode="auto">
          <a:xfrm rot="-692809">
            <a:off x="2605088" y="2952750"/>
            <a:ext cx="1155700" cy="241300"/>
          </a:xfrm>
          <a:prstGeom prst="rightArrow">
            <a:avLst>
              <a:gd name="adj1" fmla="val 50000"/>
              <a:gd name="adj2" fmla="val 97962"/>
            </a:avLst>
          </a:prstGeom>
          <a:solidFill>
            <a:srgbClr val="00CC00"/>
          </a:solidFill>
          <a:ln w="9525">
            <a:solidFill>
              <a:schemeClr val="tx1"/>
            </a:solidFill>
            <a:miter lim="800000"/>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303251" name="AutoShape 147"/>
          <p:cNvSpPr>
            <a:spLocks noChangeArrowheads="1"/>
          </p:cNvSpPr>
          <p:nvPr/>
        </p:nvSpPr>
        <p:spPr bwMode="auto">
          <a:xfrm rot="-7231871">
            <a:off x="2165350" y="3798888"/>
            <a:ext cx="803275" cy="282575"/>
          </a:xfrm>
          <a:prstGeom prst="rightArrow">
            <a:avLst>
              <a:gd name="adj1" fmla="val 50000"/>
              <a:gd name="adj2" fmla="val 58144"/>
            </a:avLst>
          </a:prstGeom>
          <a:solidFill>
            <a:srgbClr val="00CC00"/>
          </a:solidFill>
          <a:ln w="9525">
            <a:solidFill>
              <a:schemeClr val="tx1"/>
            </a:solidFill>
            <a:miter lim="800000"/>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303252" name="Text Box 148"/>
          <p:cNvSpPr txBox="1">
            <a:spLocks noChangeArrowheads="1"/>
          </p:cNvSpPr>
          <p:nvPr/>
        </p:nvSpPr>
        <p:spPr bwMode="auto">
          <a:xfrm>
            <a:off x="2351088" y="4794250"/>
            <a:ext cx="947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源结点</a:t>
            </a:r>
          </a:p>
        </p:txBody>
      </p:sp>
      <p:sp>
        <p:nvSpPr>
          <p:cNvPr id="303253" name="Text Box 149"/>
          <p:cNvSpPr txBox="1">
            <a:spLocks noChangeArrowheads="1"/>
          </p:cNvSpPr>
          <p:nvPr/>
        </p:nvSpPr>
        <p:spPr bwMode="auto">
          <a:xfrm>
            <a:off x="7623175" y="3429000"/>
            <a:ext cx="120015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目的结点</a:t>
            </a:r>
          </a:p>
        </p:txBody>
      </p:sp>
      <p:sp>
        <p:nvSpPr>
          <p:cNvPr id="18469" name="Text Box 150"/>
          <p:cNvSpPr txBox="1">
            <a:spLocks noChangeArrowheads="1"/>
          </p:cNvSpPr>
          <p:nvPr/>
        </p:nvSpPr>
        <p:spPr bwMode="auto">
          <a:xfrm>
            <a:off x="838200" y="2911475"/>
            <a:ext cx="120015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转发结点</a:t>
            </a:r>
          </a:p>
        </p:txBody>
      </p:sp>
      <p:sp>
        <p:nvSpPr>
          <p:cNvPr id="18470" name="Text Box 151"/>
          <p:cNvSpPr txBox="1">
            <a:spLocks noChangeArrowheads="1"/>
          </p:cNvSpPr>
          <p:nvPr/>
        </p:nvSpPr>
        <p:spPr bwMode="auto">
          <a:xfrm>
            <a:off x="3492500" y="1916113"/>
            <a:ext cx="120015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转发结点</a:t>
            </a:r>
          </a:p>
        </p:txBody>
      </p:sp>
      <p:sp>
        <p:nvSpPr>
          <p:cNvPr id="18471" name="Text Box 152"/>
          <p:cNvSpPr txBox="1">
            <a:spLocks noChangeArrowheads="1"/>
          </p:cNvSpPr>
          <p:nvPr/>
        </p:nvSpPr>
        <p:spPr bwMode="auto">
          <a:xfrm>
            <a:off x="5302250" y="1976438"/>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kumimoji="1" lang="zh-CN" altLang="en-US">
                <a:solidFill>
                  <a:srgbClr val="333399"/>
                </a:solidFill>
                <a:latin typeface="Arial" charset="0"/>
                <a:ea typeface="黑体" pitchFamily="2" charset="-122"/>
              </a:rPr>
              <a:t>转发结点</a:t>
            </a:r>
          </a:p>
        </p:txBody>
      </p:sp>
    </p:spTree>
    <p:extLst>
      <p:ext uri="{BB962C8B-B14F-4D97-AF65-F5344CB8AC3E}">
        <p14:creationId xmlns:p14="http://schemas.microsoft.com/office/powerpoint/2010/main" val="32240693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mph" presetSubtype="0" repeatCount="3000" fill="hold" grpId="0" nodeType="clickEffect">
                                  <p:stCondLst>
                                    <p:cond delay="0"/>
                                  </p:stCondLst>
                                  <p:childTnLst>
                                    <p:anim calcmode="discrete" valueType="str">
                                      <p:cBhvr>
                                        <p:cTn id="6" dur="1000" fill="hold"/>
                                        <p:tgtEl>
                                          <p:spTgt spid="303252"/>
                                        </p:tgtEl>
                                        <p:attrNameLst>
                                          <p:attrName>style.visibility</p:attrName>
                                        </p:attrNameLst>
                                      </p:cBhvr>
                                      <p:tavLst>
                                        <p:tav tm="0">
                                          <p:val>
                                            <p:strVal val="hidden"/>
                                          </p:val>
                                        </p:tav>
                                        <p:tav tm="50000">
                                          <p:val>
                                            <p:strVal val="visible"/>
                                          </p:val>
                                        </p:tav>
                                      </p:tavLst>
                                    </p:anim>
                                  </p:childTnLst>
                                </p:cTn>
                              </p:par>
                            </p:childTnLst>
                          </p:cTn>
                        </p:par>
                      </p:childTnLst>
                    </p:cTn>
                  </p:par>
                  <p:par>
                    <p:cTn id="7" fill="hold" nodeType="clickPar">
                      <p:stCondLst>
                        <p:cond delay="indefinite"/>
                      </p:stCondLst>
                      <p:childTnLst>
                        <p:par>
                          <p:cTn id="8" fill="hold" nodeType="withGroup">
                            <p:stCondLst>
                              <p:cond delay="0"/>
                            </p:stCondLst>
                            <p:childTnLst>
                              <p:par>
                                <p:cTn id="9" presetID="35" presetClass="emph" presetSubtype="0" repeatCount="3000" fill="hold" grpId="0" nodeType="clickEffect">
                                  <p:stCondLst>
                                    <p:cond delay="0"/>
                                  </p:stCondLst>
                                  <p:childTnLst>
                                    <p:anim calcmode="discrete" valueType="str">
                                      <p:cBhvr>
                                        <p:cTn id="10" dur="1000" fill="hold"/>
                                        <p:tgtEl>
                                          <p:spTgt spid="303253"/>
                                        </p:tgtEl>
                                        <p:attrNameLst>
                                          <p:attrName>style.visibility</p:attrName>
                                        </p:attrNameLst>
                                      </p:cBhvr>
                                      <p:tavLst>
                                        <p:tav tm="0">
                                          <p:val>
                                            <p:strVal val="hidden"/>
                                          </p:val>
                                        </p:tav>
                                        <p:tav tm="50000">
                                          <p:val>
                                            <p:strVal val="visible"/>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03251"/>
                                        </p:tgtEl>
                                        <p:attrNameLst>
                                          <p:attrName>style.visibility</p:attrName>
                                        </p:attrNameLst>
                                      </p:cBhvr>
                                      <p:to>
                                        <p:strVal val="visible"/>
                                      </p:to>
                                    </p:set>
                                    <p:animEffect transition="in" filter="wipe(down)">
                                      <p:cBhvr>
                                        <p:cTn id="15" dur="500"/>
                                        <p:tgtEl>
                                          <p:spTgt spid="303251"/>
                                        </p:tgtEl>
                                      </p:cBhvr>
                                    </p:animEffect>
                                  </p:childTnLst>
                                </p:cTn>
                              </p:par>
                            </p:childTnLst>
                          </p:cTn>
                        </p:par>
                        <p:par>
                          <p:cTn id="16" fill="hold" nodeType="afterGroup">
                            <p:stCondLst>
                              <p:cond delay="500"/>
                            </p:stCondLst>
                            <p:childTnLst>
                              <p:par>
                                <p:cTn id="17" presetID="22" presetClass="entr" presetSubtype="8" fill="hold" grpId="0" nodeType="afterEffect">
                                  <p:stCondLst>
                                    <p:cond delay="500"/>
                                  </p:stCondLst>
                                  <p:childTnLst>
                                    <p:set>
                                      <p:cBhvr>
                                        <p:cTn id="18" dur="1" fill="hold">
                                          <p:stCondLst>
                                            <p:cond delay="0"/>
                                          </p:stCondLst>
                                        </p:cTn>
                                        <p:tgtEl>
                                          <p:spTgt spid="303250"/>
                                        </p:tgtEl>
                                        <p:attrNameLst>
                                          <p:attrName>style.visibility</p:attrName>
                                        </p:attrNameLst>
                                      </p:cBhvr>
                                      <p:to>
                                        <p:strVal val="visible"/>
                                      </p:to>
                                    </p:set>
                                    <p:animEffect transition="in" filter="wipe(left)">
                                      <p:cBhvr>
                                        <p:cTn id="19" dur="500"/>
                                        <p:tgtEl>
                                          <p:spTgt spid="303250"/>
                                        </p:tgtEl>
                                      </p:cBhvr>
                                    </p:animEffect>
                                  </p:childTnLst>
                                </p:cTn>
                              </p:par>
                            </p:childTnLst>
                          </p:cTn>
                        </p:par>
                        <p:par>
                          <p:cTn id="20" fill="hold" nodeType="afterGroup">
                            <p:stCondLst>
                              <p:cond delay="1500"/>
                            </p:stCondLst>
                            <p:childTnLst>
                              <p:par>
                                <p:cTn id="21" presetID="22" presetClass="entr" presetSubtype="8" fill="hold" grpId="0" nodeType="afterEffect">
                                  <p:stCondLst>
                                    <p:cond delay="500"/>
                                  </p:stCondLst>
                                  <p:childTnLst>
                                    <p:set>
                                      <p:cBhvr>
                                        <p:cTn id="22" dur="1" fill="hold">
                                          <p:stCondLst>
                                            <p:cond delay="0"/>
                                          </p:stCondLst>
                                        </p:cTn>
                                        <p:tgtEl>
                                          <p:spTgt spid="303248"/>
                                        </p:tgtEl>
                                        <p:attrNameLst>
                                          <p:attrName>style.visibility</p:attrName>
                                        </p:attrNameLst>
                                      </p:cBhvr>
                                      <p:to>
                                        <p:strVal val="visible"/>
                                      </p:to>
                                    </p:set>
                                    <p:animEffect transition="in" filter="wipe(left)">
                                      <p:cBhvr>
                                        <p:cTn id="23" dur="500"/>
                                        <p:tgtEl>
                                          <p:spTgt spid="303248"/>
                                        </p:tgtEl>
                                      </p:cBhvr>
                                    </p:animEffect>
                                  </p:childTnLst>
                                </p:cTn>
                              </p:par>
                            </p:childTnLst>
                          </p:cTn>
                        </p:par>
                        <p:par>
                          <p:cTn id="24" fill="hold" nodeType="afterGroup">
                            <p:stCondLst>
                              <p:cond delay="2500"/>
                            </p:stCondLst>
                            <p:childTnLst>
                              <p:par>
                                <p:cTn id="25" presetID="22" presetClass="entr" presetSubtype="8" fill="hold" grpId="0" nodeType="afterEffect">
                                  <p:stCondLst>
                                    <p:cond delay="500"/>
                                  </p:stCondLst>
                                  <p:childTnLst>
                                    <p:set>
                                      <p:cBhvr>
                                        <p:cTn id="26" dur="1" fill="hold">
                                          <p:stCondLst>
                                            <p:cond delay="0"/>
                                          </p:stCondLst>
                                        </p:cTn>
                                        <p:tgtEl>
                                          <p:spTgt spid="303249"/>
                                        </p:tgtEl>
                                        <p:attrNameLst>
                                          <p:attrName>style.visibility</p:attrName>
                                        </p:attrNameLst>
                                      </p:cBhvr>
                                      <p:to>
                                        <p:strVal val="visible"/>
                                      </p:to>
                                    </p:set>
                                    <p:animEffect transition="in" filter="wipe(left)">
                                      <p:cBhvr>
                                        <p:cTn id="27" dur="500"/>
                                        <p:tgtEl>
                                          <p:spTgt spid="303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248" grpId="0" animBg="1"/>
      <p:bldP spid="303249" grpId="0" animBg="1"/>
      <p:bldP spid="303250" grpId="0" animBg="1"/>
      <p:bldP spid="303251" grpId="0" animBg="1"/>
      <p:bldP spid="303252" grpId="0"/>
      <p:bldP spid="30325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标题 3"/>
          <p:cNvSpPr>
            <a:spLocks noGrp="1"/>
          </p:cNvSpPr>
          <p:nvPr>
            <p:ph type="title"/>
          </p:nvPr>
        </p:nvSpPr>
        <p:spPr/>
        <p:txBody>
          <a:bodyPr/>
          <a:lstStyle/>
          <a:p>
            <a:pPr eaLnBrk="1" hangingPunct="1"/>
            <a:r>
              <a:rPr lang="zh-CN" altLang="en-US" smtClean="0"/>
              <a:t>指引</a:t>
            </a:r>
          </a:p>
        </p:txBody>
      </p:sp>
      <p:sp>
        <p:nvSpPr>
          <p:cNvPr id="16386" name="内容占位符 3"/>
          <p:cNvSpPr>
            <a:spLocks noGrp="1"/>
          </p:cNvSpPr>
          <p:nvPr>
            <p:ph idx="1"/>
          </p:nvPr>
        </p:nvSpPr>
        <p:spPr/>
        <p:txBody>
          <a:bodyPr/>
          <a:lstStyle/>
          <a:p>
            <a:pPr eaLnBrk="1" hangingPunct="1">
              <a:lnSpc>
                <a:spcPct val="150000"/>
              </a:lnSpc>
              <a:buFont typeface="Wingdings 3" pitchFamily="18" charset="2"/>
              <a:buNone/>
              <a:defRPr/>
            </a:pPr>
            <a:r>
              <a:rPr lang="zh-CN" altLang="en-US" sz="1800" dirty="0" smtClean="0">
                <a:solidFill>
                  <a:schemeClr val="tx2">
                    <a:lumMod val="75000"/>
                  </a:schemeClr>
                </a:solidFill>
                <a:latin typeface="新宋体" pitchFamily="49" charset="-122"/>
                <a:ea typeface="新宋体" pitchFamily="49" charset="-122"/>
              </a:rPr>
              <a:t>无线局域网</a:t>
            </a:r>
            <a:r>
              <a:rPr lang="en-US" altLang="zh-CN" sz="1800" dirty="0" smtClean="0">
                <a:solidFill>
                  <a:schemeClr val="tx2">
                    <a:lumMod val="75000"/>
                  </a:schemeClr>
                </a:solidFill>
                <a:latin typeface="新宋体" pitchFamily="49" charset="-122"/>
                <a:ea typeface="新宋体" pitchFamily="49" charset="-122"/>
              </a:rPr>
              <a:t>WLAN</a:t>
            </a:r>
          </a:p>
          <a:p>
            <a:pPr eaLnBrk="1" hangingPunct="1">
              <a:lnSpc>
                <a:spcPct val="150000"/>
              </a:lnSpc>
              <a:buFont typeface="Wingdings 3" pitchFamily="18" charset="2"/>
              <a:buNone/>
              <a:defRPr/>
            </a:pPr>
            <a:r>
              <a:rPr lang="en-US" altLang="zh-CN" sz="1800" smtClean="0">
                <a:solidFill>
                  <a:srgbClr val="FF0000"/>
                </a:solidFill>
                <a:latin typeface="新宋体" pitchFamily="49" charset="-122"/>
                <a:ea typeface="新宋体" pitchFamily="49" charset="-122"/>
              </a:rPr>
              <a:t>3G 4G</a:t>
            </a:r>
            <a:endParaRPr lang="en-US" altLang="zh-CN" sz="1800" dirty="0" smtClean="0">
              <a:solidFill>
                <a:srgbClr val="FF0000"/>
              </a:solidFill>
              <a:latin typeface="新宋体" pitchFamily="49" charset="-122"/>
              <a:ea typeface="新宋体" pitchFamily="49" charset="-122"/>
            </a:endParaRPr>
          </a:p>
          <a:p>
            <a:pPr eaLnBrk="1" hangingPunct="1">
              <a:buFont typeface="Wingdings 3" pitchFamily="18" charset="2"/>
              <a:buNone/>
              <a:defRPr/>
            </a:pPr>
            <a:endParaRPr lang="zh-CN" altLang="en-US" sz="1800" b="0" dirty="0" smtClean="0"/>
          </a:p>
        </p:txBody>
      </p:sp>
    </p:spTree>
    <p:extLst>
      <p:ext uri="{BB962C8B-B14F-4D97-AF65-F5344CB8AC3E}">
        <p14:creationId xmlns:p14="http://schemas.microsoft.com/office/powerpoint/2010/main" val="346969080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zh-CN" altLang="en-US" sz="3200" smtClean="0"/>
              <a:t>无线城域网 </a:t>
            </a:r>
            <a:r>
              <a:rPr lang="en-US" altLang="zh-CN" sz="3200" smtClean="0"/>
              <a:t>WMAN(Wireless Metropolitan Area Network)  </a:t>
            </a:r>
          </a:p>
        </p:txBody>
      </p:sp>
      <p:sp>
        <p:nvSpPr>
          <p:cNvPr id="27651" name="Rectangle 3"/>
          <p:cNvSpPr>
            <a:spLocks noGrp="1" noChangeArrowheads="1"/>
          </p:cNvSpPr>
          <p:nvPr>
            <p:ph idx="1"/>
          </p:nvPr>
        </p:nvSpPr>
        <p:spPr/>
        <p:txBody>
          <a:bodyPr/>
          <a:lstStyle/>
          <a:p>
            <a:pPr eaLnBrk="1" hangingPunct="1">
              <a:lnSpc>
                <a:spcPct val="90000"/>
              </a:lnSpc>
              <a:buFont typeface="Wingdings" pitchFamily="2" charset="2"/>
              <a:buNone/>
            </a:pPr>
            <a:r>
              <a:rPr lang="en-US" altLang="zh-CN" sz="1800" smtClean="0"/>
              <a:t>2002 </a:t>
            </a:r>
            <a:r>
              <a:rPr lang="zh-CN" altLang="en-US" sz="1800" smtClean="0"/>
              <a:t>年 </a:t>
            </a:r>
            <a:r>
              <a:rPr lang="en-US" altLang="zh-CN" sz="1800" smtClean="0"/>
              <a:t>4 </a:t>
            </a:r>
            <a:r>
              <a:rPr lang="zh-CN" altLang="en-US" sz="1800" smtClean="0"/>
              <a:t>月</a:t>
            </a:r>
            <a:r>
              <a:rPr lang="en-US" altLang="zh-CN" sz="1800" smtClean="0"/>
              <a:t>IEEE</a:t>
            </a:r>
            <a:r>
              <a:rPr lang="zh-CN" altLang="en-US" sz="1800" smtClean="0"/>
              <a:t>通过了 </a:t>
            </a:r>
            <a:r>
              <a:rPr lang="en-US" altLang="zh-CN" sz="1800" smtClean="0"/>
              <a:t>802.16 </a:t>
            </a:r>
            <a:r>
              <a:rPr lang="zh-CN" altLang="en-US" sz="1800" smtClean="0"/>
              <a:t>无线城域网的标准。欧洲的 </a:t>
            </a:r>
            <a:r>
              <a:rPr lang="en-US" altLang="zh-CN" sz="1800" smtClean="0"/>
              <a:t>ETSI </a:t>
            </a:r>
            <a:r>
              <a:rPr lang="zh-CN" altLang="en-US" sz="1800" smtClean="0"/>
              <a:t>也制订类似的无线城域网标准 </a:t>
            </a:r>
            <a:r>
              <a:rPr lang="en-US" altLang="zh-CN" sz="1800" smtClean="0"/>
              <a:t>HiperMAN</a:t>
            </a:r>
            <a:r>
              <a:rPr lang="zh-CN" altLang="en-US" sz="1800" smtClean="0"/>
              <a:t>。</a:t>
            </a:r>
          </a:p>
          <a:p>
            <a:pPr eaLnBrk="1" hangingPunct="1">
              <a:lnSpc>
                <a:spcPct val="90000"/>
              </a:lnSpc>
              <a:buFont typeface="Wingdings" pitchFamily="2" charset="2"/>
              <a:buNone/>
            </a:pPr>
            <a:r>
              <a:rPr lang="en-US" altLang="zh-CN" sz="1800" smtClean="0"/>
              <a:t>WMAN </a:t>
            </a:r>
            <a:r>
              <a:rPr lang="zh-CN" altLang="en-US" sz="1800" smtClean="0"/>
              <a:t>可提供“最后一英里”的</a:t>
            </a:r>
            <a:r>
              <a:rPr lang="zh-CN" altLang="en-US" sz="1800" smtClean="0">
                <a:solidFill>
                  <a:schemeClr val="hlink"/>
                </a:solidFill>
              </a:rPr>
              <a:t>宽带无线接入</a:t>
            </a:r>
            <a:r>
              <a:rPr lang="zh-CN" altLang="en-US" sz="1800" smtClean="0"/>
              <a:t>（固定的、移动的和便携的）。</a:t>
            </a:r>
          </a:p>
          <a:p>
            <a:pPr eaLnBrk="1" hangingPunct="1">
              <a:lnSpc>
                <a:spcPct val="90000"/>
              </a:lnSpc>
              <a:buFont typeface="Wingdings" pitchFamily="2" charset="2"/>
              <a:buNone/>
            </a:pPr>
            <a:r>
              <a:rPr lang="zh-CN" altLang="en-US" sz="1800" smtClean="0"/>
              <a:t>在许多情况下，无线城域网可用来代替现有的有线宽带接入，因此它有时又称为</a:t>
            </a:r>
            <a:r>
              <a:rPr lang="zh-CN" altLang="en-US" sz="1800" smtClean="0">
                <a:solidFill>
                  <a:schemeClr val="hlink"/>
                </a:solidFill>
              </a:rPr>
              <a:t>无线本地环路</a:t>
            </a:r>
            <a:r>
              <a:rPr lang="zh-CN" altLang="en-US" sz="1800" smtClean="0"/>
              <a:t>。   </a:t>
            </a:r>
          </a:p>
        </p:txBody>
      </p:sp>
    </p:spTree>
    <p:extLst>
      <p:ext uri="{BB962C8B-B14F-4D97-AF65-F5344CB8AC3E}">
        <p14:creationId xmlns:p14="http://schemas.microsoft.com/office/powerpoint/2010/main" val="357407866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eaLnBrk="1" hangingPunct="1"/>
            <a:r>
              <a:rPr lang="en-US" altLang="zh-CN" sz="3600" smtClean="0"/>
              <a:t>802.16 </a:t>
            </a:r>
            <a:r>
              <a:rPr lang="zh-CN" altLang="en-US" sz="3600" smtClean="0"/>
              <a:t>无线城域网服务范围的示意图 </a:t>
            </a:r>
          </a:p>
        </p:txBody>
      </p:sp>
      <p:grpSp>
        <p:nvGrpSpPr>
          <p:cNvPr id="29699" name="Group 222"/>
          <p:cNvGrpSpPr>
            <a:grpSpLocks/>
          </p:cNvGrpSpPr>
          <p:nvPr/>
        </p:nvGrpSpPr>
        <p:grpSpPr bwMode="auto">
          <a:xfrm>
            <a:off x="250825" y="1341438"/>
            <a:ext cx="8583613" cy="3917950"/>
            <a:chOff x="591" y="317"/>
            <a:chExt cx="4974" cy="2196"/>
          </a:xfrm>
        </p:grpSpPr>
        <p:sp>
          <p:nvSpPr>
            <p:cNvPr id="29700" name="Line 5"/>
            <p:cNvSpPr>
              <a:spLocks noChangeShapeType="1"/>
            </p:cNvSpPr>
            <p:nvPr/>
          </p:nvSpPr>
          <p:spPr bwMode="auto">
            <a:xfrm>
              <a:off x="4377" y="2228"/>
              <a:ext cx="635" cy="0"/>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01" name="Rectangle 6"/>
            <p:cNvSpPr>
              <a:spLocks noChangeArrowheads="1"/>
            </p:cNvSpPr>
            <p:nvPr/>
          </p:nvSpPr>
          <p:spPr bwMode="auto">
            <a:xfrm>
              <a:off x="4740" y="2115"/>
              <a:ext cx="453" cy="226"/>
            </a:xfrm>
            <a:prstGeom prst="rect">
              <a:avLst/>
            </a:prstGeom>
            <a:solidFill>
              <a:srgbClr val="FFFF99"/>
            </a:solidFill>
            <a:ln w="9525">
              <a:solidFill>
                <a:schemeClr val="folHlink"/>
              </a:solidFill>
              <a:miter lim="800000"/>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ISP</a:t>
              </a:r>
            </a:p>
          </p:txBody>
        </p:sp>
        <p:sp>
          <p:nvSpPr>
            <p:cNvPr id="29702" name="Line 7"/>
            <p:cNvSpPr>
              <a:spLocks noChangeShapeType="1"/>
            </p:cNvSpPr>
            <p:nvPr/>
          </p:nvSpPr>
          <p:spPr bwMode="auto">
            <a:xfrm>
              <a:off x="3061" y="2024"/>
              <a:ext cx="817" cy="18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9703" name="Group 8"/>
            <p:cNvGrpSpPr>
              <a:grpSpLocks/>
            </p:cNvGrpSpPr>
            <p:nvPr/>
          </p:nvGrpSpPr>
          <p:grpSpPr bwMode="auto">
            <a:xfrm>
              <a:off x="2654" y="754"/>
              <a:ext cx="496" cy="1349"/>
              <a:chOff x="2654" y="800"/>
              <a:chExt cx="496" cy="1349"/>
            </a:xfrm>
          </p:grpSpPr>
          <p:sp>
            <p:nvSpPr>
              <p:cNvPr id="29860" name="AutoShape 9"/>
              <p:cNvSpPr>
                <a:spLocks noChangeAspect="1" noChangeArrowheads="1" noTextEdit="1"/>
              </p:cNvSpPr>
              <p:nvPr/>
            </p:nvSpPr>
            <p:spPr bwMode="auto">
              <a:xfrm>
                <a:off x="2654" y="800"/>
                <a:ext cx="496" cy="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861" name="Line 10"/>
              <p:cNvSpPr>
                <a:spLocks noChangeShapeType="1"/>
              </p:cNvSpPr>
              <p:nvPr/>
            </p:nvSpPr>
            <p:spPr bwMode="auto">
              <a:xfrm>
                <a:off x="2842" y="1027"/>
                <a:ext cx="117"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2" name="Line 11"/>
              <p:cNvSpPr>
                <a:spLocks noChangeShapeType="1"/>
              </p:cNvSpPr>
              <p:nvPr/>
            </p:nvSpPr>
            <p:spPr bwMode="auto">
              <a:xfrm flipV="1">
                <a:off x="2842" y="951"/>
                <a:ext cx="0" cy="19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3" name="Line 12"/>
              <p:cNvSpPr>
                <a:spLocks noChangeShapeType="1"/>
              </p:cNvSpPr>
              <p:nvPr/>
            </p:nvSpPr>
            <p:spPr bwMode="auto">
              <a:xfrm flipV="1">
                <a:off x="2825" y="965"/>
                <a:ext cx="0"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4" name="Line 13"/>
              <p:cNvSpPr>
                <a:spLocks noChangeShapeType="1"/>
              </p:cNvSpPr>
              <p:nvPr/>
            </p:nvSpPr>
            <p:spPr bwMode="auto">
              <a:xfrm flipV="1">
                <a:off x="2959" y="954"/>
                <a:ext cx="0" cy="18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5" name="Line 14"/>
              <p:cNvSpPr>
                <a:spLocks noChangeShapeType="1"/>
              </p:cNvSpPr>
              <p:nvPr/>
            </p:nvSpPr>
            <p:spPr bwMode="auto">
              <a:xfrm flipV="1">
                <a:off x="2974" y="965"/>
                <a:ext cx="1"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6" name="Line 15"/>
              <p:cNvSpPr>
                <a:spLocks noChangeShapeType="1"/>
              </p:cNvSpPr>
              <p:nvPr/>
            </p:nvSpPr>
            <p:spPr bwMode="auto">
              <a:xfrm>
                <a:off x="2825" y="1047"/>
                <a:ext cx="53" cy="7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7" name="Line 16"/>
              <p:cNvSpPr>
                <a:spLocks noChangeShapeType="1"/>
              </p:cNvSpPr>
              <p:nvPr/>
            </p:nvSpPr>
            <p:spPr bwMode="auto">
              <a:xfrm flipV="1">
                <a:off x="2907" y="1052"/>
                <a:ext cx="66" cy="7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8" name="Line 17"/>
              <p:cNvSpPr>
                <a:spLocks noChangeShapeType="1"/>
              </p:cNvSpPr>
              <p:nvPr/>
            </p:nvSpPr>
            <p:spPr bwMode="auto">
              <a:xfrm flipV="1">
                <a:off x="2881" y="944"/>
                <a:ext cx="0" cy="8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69" name="Line 18"/>
              <p:cNvSpPr>
                <a:spLocks noChangeShapeType="1"/>
              </p:cNvSpPr>
              <p:nvPr/>
            </p:nvSpPr>
            <p:spPr bwMode="auto">
              <a:xfrm flipV="1">
                <a:off x="2921" y="943"/>
                <a:ext cx="1" cy="8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0" name="Line 19"/>
              <p:cNvSpPr>
                <a:spLocks noChangeShapeType="1"/>
              </p:cNvSpPr>
              <p:nvPr/>
            </p:nvSpPr>
            <p:spPr bwMode="auto">
              <a:xfrm>
                <a:off x="2852" y="1093"/>
                <a:ext cx="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1" name="Rectangle 20"/>
              <p:cNvSpPr>
                <a:spLocks noChangeArrowheads="1"/>
              </p:cNvSpPr>
              <p:nvPr/>
            </p:nvSpPr>
            <p:spPr bwMode="auto">
              <a:xfrm>
                <a:off x="2852" y="1059"/>
                <a:ext cx="13" cy="58"/>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72" name="Rectangle 21"/>
              <p:cNvSpPr>
                <a:spLocks noChangeArrowheads="1"/>
              </p:cNvSpPr>
              <p:nvPr/>
            </p:nvSpPr>
            <p:spPr bwMode="auto">
              <a:xfrm>
                <a:off x="2852" y="1059"/>
                <a:ext cx="13" cy="58"/>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73" name="Rectangle 22"/>
              <p:cNvSpPr>
                <a:spLocks noChangeArrowheads="1"/>
              </p:cNvSpPr>
              <p:nvPr/>
            </p:nvSpPr>
            <p:spPr bwMode="auto">
              <a:xfrm>
                <a:off x="2932" y="1060"/>
                <a:ext cx="12" cy="60"/>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74" name="Rectangle 23"/>
              <p:cNvSpPr>
                <a:spLocks noChangeArrowheads="1"/>
              </p:cNvSpPr>
              <p:nvPr/>
            </p:nvSpPr>
            <p:spPr bwMode="auto">
              <a:xfrm>
                <a:off x="2932" y="1060"/>
                <a:ext cx="12" cy="60"/>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75" name="Line 24"/>
              <p:cNvSpPr>
                <a:spLocks noChangeShapeType="1"/>
              </p:cNvSpPr>
              <p:nvPr/>
            </p:nvSpPr>
            <p:spPr bwMode="auto">
              <a:xfrm>
                <a:off x="2842" y="1027"/>
                <a:ext cx="117"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6" name="Line 25"/>
              <p:cNvSpPr>
                <a:spLocks noChangeShapeType="1"/>
              </p:cNvSpPr>
              <p:nvPr/>
            </p:nvSpPr>
            <p:spPr bwMode="auto">
              <a:xfrm flipV="1">
                <a:off x="2842" y="951"/>
                <a:ext cx="0" cy="19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7" name="Line 26"/>
              <p:cNvSpPr>
                <a:spLocks noChangeShapeType="1"/>
              </p:cNvSpPr>
              <p:nvPr/>
            </p:nvSpPr>
            <p:spPr bwMode="auto">
              <a:xfrm flipV="1">
                <a:off x="2825" y="965"/>
                <a:ext cx="0"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8" name="Line 27"/>
              <p:cNvSpPr>
                <a:spLocks noChangeShapeType="1"/>
              </p:cNvSpPr>
              <p:nvPr/>
            </p:nvSpPr>
            <p:spPr bwMode="auto">
              <a:xfrm flipV="1">
                <a:off x="2959" y="954"/>
                <a:ext cx="0" cy="18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79" name="Line 28"/>
              <p:cNvSpPr>
                <a:spLocks noChangeShapeType="1"/>
              </p:cNvSpPr>
              <p:nvPr/>
            </p:nvSpPr>
            <p:spPr bwMode="auto">
              <a:xfrm flipV="1">
                <a:off x="2974" y="965"/>
                <a:ext cx="1"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0" name="Line 29"/>
              <p:cNvSpPr>
                <a:spLocks noChangeShapeType="1"/>
              </p:cNvSpPr>
              <p:nvPr/>
            </p:nvSpPr>
            <p:spPr bwMode="auto">
              <a:xfrm>
                <a:off x="2825" y="1047"/>
                <a:ext cx="53" cy="7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1" name="Line 30"/>
              <p:cNvSpPr>
                <a:spLocks noChangeShapeType="1"/>
              </p:cNvSpPr>
              <p:nvPr/>
            </p:nvSpPr>
            <p:spPr bwMode="auto">
              <a:xfrm flipV="1">
                <a:off x="2907" y="1052"/>
                <a:ext cx="66" cy="7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2" name="Line 31"/>
              <p:cNvSpPr>
                <a:spLocks noChangeShapeType="1"/>
              </p:cNvSpPr>
              <p:nvPr/>
            </p:nvSpPr>
            <p:spPr bwMode="auto">
              <a:xfrm flipV="1">
                <a:off x="2881" y="944"/>
                <a:ext cx="0" cy="8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3" name="Line 32"/>
              <p:cNvSpPr>
                <a:spLocks noChangeShapeType="1"/>
              </p:cNvSpPr>
              <p:nvPr/>
            </p:nvSpPr>
            <p:spPr bwMode="auto">
              <a:xfrm flipV="1">
                <a:off x="2921" y="943"/>
                <a:ext cx="1" cy="8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4" name="Line 33"/>
              <p:cNvSpPr>
                <a:spLocks noChangeShapeType="1"/>
              </p:cNvSpPr>
              <p:nvPr/>
            </p:nvSpPr>
            <p:spPr bwMode="auto">
              <a:xfrm>
                <a:off x="2852" y="1093"/>
                <a:ext cx="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85" name="Rectangle 34"/>
              <p:cNvSpPr>
                <a:spLocks noChangeArrowheads="1"/>
              </p:cNvSpPr>
              <p:nvPr/>
            </p:nvSpPr>
            <p:spPr bwMode="auto">
              <a:xfrm>
                <a:off x="2852" y="1059"/>
                <a:ext cx="13" cy="58"/>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86" name="Rectangle 35"/>
              <p:cNvSpPr>
                <a:spLocks noChangeArrowheads="1"/>
              </p:cNvSpPr>
              <p:nvPr/>
            </p:nvSpPr>
            <p:spPr bwMode="auto">
              <a:xfrm>
                <a:off x="2852" y="1059"/>
                <a:ext cx="13" cy="58"/>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87" name="Rectangle 36"/>
              <p:cNvSpPr>
                <a:spLocks noChangeArrowheads="1"/>
              </p:cNvSpPr>
              <p:nvPr/>
            </p:nvSpPr>
            <p:spPr bwMode="auto">
              <a:xfrm>
                <a:off x="2932" y="1060"/>
                <a:ext cx="12" cy="60"/>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88" name="Rectangle 37"/>
              <p:cNvSpPr>
                <a:spLocks noChangeArrowheads="1"/>
              </p:cNvSpPr>
              <p:nvPr/>
            </p:nvSpPr>
            <p:spPr bwMode="auto">
              <a:xfrm>
                <a:off x="2932" y="1060"/>
                <a:ext cx="12" cy="60"/>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89" name="Line 38"/>
              <p:cNvSpPr>
                <a:spLocks noChangeShapeType="1"/>
              </p:cNvSpPr>
              <p:nvPr/>
            </p:nvSpPr>
            <p:spPr bwMode="auto">
              <a:xfrm flipV="1">
                <a:off x="2736" y="1043"/>
                <a:ext cx="162" cy="109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0" name="Line 39"/>
              <p:cNvSpPr>
                <a:spLocks noChangeShapeType="1"/>
              </p:cNvSpPr>
              <p:nvPr/>
            </p:nvSpPr>
            <p:spPr bwMode="auto">
              <a:xfrm>
                <a:off x="2898" y="1040"/>
                <a:ext cx="161" cy="109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1" name="Line 40"/>
              <p:cNvSpPr>
                <a:spLocks noChangeShapeType="1"/>
              </p:cNvSpPr>
              <p:nvPr/>
            </p:nvSpPr>
            <p:spPr bwMode="auto">
              <a:xfrm flipV="1">
                <a:off x="2736" y="1902"/>
                <a:ext cx="284"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2" name="Line 41"/>
              <p:cNvSpPr>
                <a:spLocks noChangeShapeType="1"/>
              </p:cNvSpPr>
              <p:nvPr/>
            </p:nvSpPr>
            <p:spPr bwMode="auto">
              <a:xfrm flipH="1" flipV="1">
                <a:off x="2770" y="1902"/>
                <a:ext cx="293"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3" name="Line 42"/>
              <p:cNvSpPr>
                <a:spLocks noChangeShapeType="1"/>
              </p:cNvSpPr>
              <p:nvPr/>
            </p:nvSpPr>
            <p:spPr bwMode="auto">
              <a:xfrm>
                <a:off x="2772" y="1904"/>
                <a:ext cx="246"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4" name="Line 43"/>
              <p:cNvSpPr>
                <a:spLocks noChangeShapeType="1"/>
              </p:cNvSpPr>
              <p:nvPr/>
            </p:nvSpPr>
            <p:spPr bwMode="auto">
              <a:xfrm flipH="1" flipV="1">
                <a:off x="2799" y="1683"/>
                <a:ext cx="219" cy="21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5" name="Line 44"/>
              <p:cNvSpPr>
                <a:spLocks noChangeShapeType="1"/>
              </p:cNvSpPr>
              <p:nvPr/>
            </p:nvSpPr>
            <p:spPr bwMode="auto">
              <a:xfrm flipV="1">
                <a:off x="2770" y="1692"/>
                <a:ext cx="219" cy="22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6" name="Line 45"/>
              <p:cNvSpPr>
                <a:spLocks noChangeShapeType="1"/>
              </p:cNvSpPr>
              <p:nvPr/>
            </p:nvSpPr>
            <p:spPr bwMode="auto">
              <a:xfrm>
                <a:off x="2804" y="1683"/>
                <a:ext cx="1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7" name="Line 46"/>
              <p:cNvSpPr>
                <a:spLocks noChangeShapeType="1"/>
              </p:cNvSpPr>
              <p:nvPr/>
            </p:nvSpPr>
            <p:spPr bwMode="auto">
              <a:xfrm flipH="1" flipV="1">
                <a:off x="2837" y="1467"/>
                <a:ext cx="147" cy="21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8" name="Line 47"/>
              <p:cNvSpPr>
                <a:spLocks noChangeShapeType="1"/>
              </p:cNvSpPr>
              <p:nvPr/>
            </p:nvSpPr>
            <p:spPr bwMode="auto">
              <a:xfrm flipV="1">
                <a:off x="2808" y="1478"/>
                <a:ext cx="155" cy="20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99" name="Line 48"/>
              <p:cNvSpPr>
                <a:spLocks noChangeShapeType="1"/>
              </p:cNvSpPr>
              <p:nvPr/>
            </p:nvSpPr>
            <p:spPr bwMode="auto">
              <a:xfrm>
                <a:off x="2831" y="1464"/>
                <a:ext cx="130"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0" name="Line 49"/>
              <p:cNvSpPr>
                <a:spLocks noChangeShapeType="1"/>
              </p:cNvSpPr>
              <p:nvPr/>
            </p:nvSpPr>
            <p:spPr bwMode="auto">
              <a:xfrm flipV="1">
                <a:off x="2835" y="1274"/>
                <a:ext cx="99" cy="18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1" name="Line 50"/>
              <p:cNvSpPr>
                <a:spLocks noChangeShapeType="1"/>
              </p:cNvSpPr>
              <p:nvPr/>
            </p:nvSpPr>
            <p:spPr bwMode="auto">
              <a:xfrm flipH="1" flipV="1">
                <a:off x="2860" y="1274"/>
                <a:ext cx="90" cy="19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2" name="Line 51"/>
              <p:cNvSpPr>
                <a:spLocks noChangeShapeType="1"/>
              </p:cNvSpPr>
              <p:nvPr/>
            </p:nvSpPr>
            <p:spPr bwMode="auto">
              <a:xfrm>
                <a:off x="2867" y="1271"/>
                <a:ext cx="63"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3" name="Line 52"/>
              <p:cNvSpPr>
                <a:spLocks noChangeShapeType="1"/>
              </p:cNvSpPr>
              <p:nvPr/>
            </p:nvSpPr>
            <p:spPr bwMode="auto">
              <a:xfrm flipV="1">
                <a:off x="2736" y="1043"/>
                <a:ext cx="162" cy="109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4" name="Line 53"/>
              <p:cNvSpPr>
                <a:spLocks noChangeShapeType="1"/>
              </p:cNvSpPr>
              <p:nvPr/>
            </p:nvSpPr>
            <p:spPr bwMode="auto">
              <a:xfrm>
                <a:off x="2898" y="1040"/>
                <a:ext cx="161" cy="109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5" name="Line 54"/>
              <p:cNvSpPr>
                <a:spLocks noChangeShapeType="1"/>
              </p:cNvSpPr>
              <p:nvPr/>
            </p:nvSpPr>
            <p:spPr bwMode="auto">
              <a:xfrm flipV="1">
                <a:off x="2736" y="1902"/>
                <a:ext cx="284"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6" name="Line 55"/>
              <p:cNvSpPr>
                <a:spLocks noChangeShapeType="1"/>
              </p:cNvSpPr>
              <p:nvPr/>
            </p:nvSpPr>
            <p:spPr bwMode="auto">
              <a:xfrm flipH="1" flipV="1">
                <a:off x="2770" y="1902"/>
                <a:ext cx="293"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7" name="Line 56"/>
              <p:cNvSpPr>
                <a:spLocks noChangeShapeType="1"/>
              </p:cNvSpPr>
              <p:nvPr/>
            </p:nvSpPr>
            <p:spPr bwMode="auto">
              <a:xfrm>
                <a:off x="2772" y="1904"/>
                <a:ext cx="246"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8" name="Line 57"/>
              <p:cNvSpPr>
                <a:spLocks noChangeShapeType="1"/>
              </p:cNvSpPr>
              <p:nvPr/>
            </p:nvSpPr>
            <p:spPr bwMode="auto">
              <a:xfrm flipH="1" flipV="1">
                <a:off x="2799" y="1683"/>
                <a:ext cx="219" cy="21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09" name="Line 58"/>
              <p:cNvSpPr>
                <a:spLocks noChangeShapeType="1"/>
              </p:cNvSpPr>
              <p:nvPr/>
            </p:nvSpPr>
            <p:spPr bwMode="auto">
              <a:xfrm flipV="1">
                <a:off x="2770" y="1692"/>
                <a:ext cx="219" cy="22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0" name="Line 59"/>
              <p:cNvSpPr>
                <a:spLocks noChangeShapeType="1"/>
              </p:cNvSpPr>
              <p:nvPr/>
            </p:nvSpPr>
            <p:spPr bwMode="auto">
              <a:xfrm>
                <a:off x="2804" y="1683"/>
                <a:ext cx="1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1" name="Line 60"/>
              <p:cNvSpPr>
                <a:spLocks noChangeShapeType="1"/>
              </p:cNvSpPr>
              <p:nvPr/>
            </p:nvSpPr>
            <p:spPr bwMode="auto">
              <a:xfrm flipH="1" flipV="1">
                <a:off x="2837" y="1467"/>
                <a:ext cx="147" cy="21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2" name="Line 61"/>
              <p:cNvSpPr>
                <a:spLocks noChangeShapeType="1"/>
              </p:cNvSpPr>
              <p:nvPr/>
            </p:nvSpPr>
            <p:spPr bwMode="auto">
              <a:xfrm flipV="1">
                <a:off x="2808" y="1478"/>
                <a:ext cx="155" cy="20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3" name="Line 62"/>
              <p:cNvSpPr>
                <a:spLocks noChangeShapeType="1"/>
              </p:cNvSpPr>
              <p:nvPr/>
            </p:nvSpPr>
            <p:spPr bwMode="auto">
              <a:xfrm>
                <a:off x="2831" y="1464"/>
                <a:ext cx="130"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4" name="Line 63"/>
              <p:cNvSpPr>
                <a:spLocks noChangeShapeType="1"/>
              </p:cNvSpPr>
              <p:nvPr/>
            </p:nvSpPr>
            <p:spPr bwMode="auto">
              <a:xfrm flipV="1">
                <a:off x="2835" y="1274"/>
                <a:ext cx="99" cy="18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5" name="Line 64"/>
              <p:cNvSpPr>
                <a:spLocks noChangeShapeType="1"/>
              </p:cNvSpPr>
              <p:nvPr/>
            </p:nvSpPr>
            <p:spPr bwMode="auto">
              <a:xfrm flipH="1" flipV="1">
                <a:off x="2860" y="1274"/>
                <a:ext cx="90" cy="19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916" name="Line 65"/>
              <p:cNvSpPr>
                <a:spLocks noChangeShapeType="1"/>
              </p:cNvSpPr>
              <p:nvPr/>
            </p:nvSpPr>
            <p:spPr bwMode="auto">
              <a:xfrm>
                <a:off x="2867" y="1271"/>
                <a:ext cx="63"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29704" name="Group 66"/>
            <p:cNvGrpSpPr>
              <a:grpSpLocks/>
            </p:cNvGrpSpPr>
            <p:nvPr/>
          </p:nvGrpSpPr>
          <p:grpSpPr bwMode="auto">
            <a:xfrm>
              <a:off x="702" y="1706"/>
              <a:ext cx="772" cy="456"/>
              <a:chOff x="4286" y="1568"/>
              <a:chExt cx="953" cy="547"/>
            </a:xfrm>
          </p:grpSpPr>
          <p:pic>
            <p:nvPicPr>
              <p:cNvPr id="29856" name="Picture 6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2" y="1568"/>
                <a:ext cx="46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9857" name="Picture 6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 y="1795"/>
                <a:ext cx="46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9858" name="Picture 6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8" y="1568"/>
                <a:ext cx="46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9859" name="Picture 7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0" y="1795"/>
                <a:ext cx="46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grpSp>
        <p:pic>
          <p:nvPicPr>
            <p:cNvPr id="29705" name="Picture 71" descr="j029718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 y="890"/>
              <a:ext cx="726"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7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 y="436"/>
              <a:ext cx="681"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29707" name="Freeform 73"/>
            <p:cNvSpPr>
              <a:spLocks/>
            </p:cNvSpPr>
            <p:nvPr/>
          </p:nvSpPr>
          <p:spPr bwMode="auto">
            <a:xfrm rot="4366179" flipH="1">
              <a:off x="2018" y="391"/>
              <a:ext cx="227" cy="1315"/>
            </a:xfrm>
            <a:custGeom>
              <a:avLst/>
              <a:gdLst>
                <a:gd name="T0" fmla="*/ 15 w 336"/>
                <a:gd name="T1" fmla="*/ 11862942 h 358"/>
                <a:gd name="T2" fmla="*/ 2 w 336"/>
                <a:gd name="T3" fmla="*/ 4177873 h 358"/>
                <a:gd name="T4" fmla="*/ 6 w 336"/>
                <a:gd name="T5" fmla="*/ 4610585 h 358"/>
                <a:gd name="T6" fmla="*/ 0 w 336"/>
                <a:gd name="T7" fmla="*/ 0 h 358"/>
                <a:gd name="T8" fmla="*/ 12 w 336"/>
                <a:gd name="T9" fmla="*/ 6361827 h 358"/>
                <a:gd name="T10" fmla="*/ 7 w 336"/>
                <a:gd name="T11" fmla="*/ 5700448 h 358"/>
                <a:gd name="T12" fmla="*/ 15 w 336"/>
                <a:gd name="T13" fmla="*/ 11862942 h 358"/>
                <a:gd name="T14" fmla="*/ 0 60000 65536"/>
                <a:gd name="T15" fmla="*/ 0 60000 65536"/>
                <a:gd name="T16" fmla="*/ 0 60000 65536"/>
                <a:gd name="T17" fmla="*/ 0 60000 65536"/>
                <a:gd name="T18" fmla="*/ 0 60000 65536"/>
                <a:gd name="T19" fmla="*/ 0 60000 65536"/>
                <a:gd name="T20" fmla="*/ 0 60000 65536"/>
                <a:gd name="T21" fmla="*/ 0 w 336"/>
                <a:gd name="T22" fmla="*/ 0 h 358"/>
                <a:gd name="T23" fmla="*/ 336 w 336"/>
                <a:gd name="T24" fmla="*/ 358 h 3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358">
                  <a:moveTo>
                    <a:pt x="336" y="358"/>
                  </a:moveTo>
                  <a:lnTo>
                    <a:pt x="52" y="126"/>
                  </a:lnTo>
                  <a:lnTo>
                    <a:pt x="145" y="139"/>
                  </a:lnTo>
                  <a:lnTo>
                    <a:pt x="0" y="0"/>
                  </a:lnTo>
                  <a:lnTo>
                    <a:pt x="283" y="192"/>
                  </a:lnTo>
                  <a:lnTo>
                    <a:pt x="164" y="172"/>
                  </a:lnTo>
                  <a:lnTo>
                    <a:pt x="336" y="358"/>
                  </a:lnTo>
                  <a:close/>
                </a:path>
              </a:pathLst>
            </a:custGeom>
            <a:solidFill>
              <a:schemeClr val="accent1"/>
            </a:solidFill>
            <a:ln w="9525">
              <a:solidFill>
                <a:schemeClr val="tx1"/>
              </a:solidFill>
              <a:round/>
              <a:headEnd/>
              <a:tailEnd/>
            </a:ln>
          </p:spPr>
          <p:txBody>
            <a:bodyPr/>
            <a:lstStyle/>
            <a:p>
              <a:endParaRPr lang="zh-CN" altLang="en-US"/>
            </a:p>
          </p:txBody>
        </p:sp>
        <p:sp>
          <p:nvSpPr>
            <p:cNvPr id="29708" name="Freeform 74"/>
            <p:cNvSpPr>
              <a:spLocks/>
            </p:cNvSpPr>
            <p:nvPr/>
          </p:nvSpPr>
          <p:spPr bwMode="auto">
            <a:xfrm rot="4257513" flipV="1">
              <a:off x="3312" y="575"/>
              <a:ext cx="135" cy="717"/>
            </a:xfrm>
            <a:custGeom>
              <a:avLst/>
              <a:gdLst>
                <a:gd name="T0" fmla="*/ 0 w 336"/>
                <a:gd name="T1" fmla="*/ 92675 h 358"/>
                <a:gd name="T2" fmla="*/ 0 w 336"/>
                <a:gd name="T3" fmla="*/ 32583 h 358"/>
                <a:gd name="T4" fmla="*/ 0 w 336"/>
                <a:gd name="T5" fmla="*/ 35960 h 358"/>
                <a:gd name="T6" fmla="*/ 0 w 336"/>
                <a:gd name="T7" fmla="*/ 0 h 358"/>
                <a:gd name="T8" fmla="*/ 0 w 336"/>
                <a:gd name="T9" fmla="*/ 49751 h 358"/>
                <a:gd name="T10" fmla="*/ 0 w 336"/>
                <a:gd name="T11" fmla="*/ 44472 h 358"/>
                <a:gd name="T12" fmla="*/ 0 w 336"/>
                <a:gd name="T13" fmla="*/ 92675 h 358"/>
                <a:gd name="T14" fmla="*/ 0 60000 65536"/>
                <a:gd name="T15" fmla="*/ 0 60000 65536"/>
                <a:gd name="T16" fmla="*/ 0 60000 65536"/>
                <a:gd name="T17" fmla="*/ 0 60000 65536"/>
                <a:gd name="T18" fmla="*/ 0 60000 65536"/>
                <a:gd name="T19" fmla="*/ 0 60000 65536"/>
                <a:gd name="T20" fmla="*/ 0 60000 65536"/>
                <a:gd name="T21" fmla="*/ 0 w 336"/>
                <a:gd name="T22" fmla="*/ 0 h 358"/>
                <a:gd name="T23" fmla="*/ 336 w 336"/>
                <a:gd name="T24" fmla="*/ 358 h 3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358">
                  <a:moveTo>
                    <a:pt x="336" y="358"/>
                  </a:moveTo>
                  <a:lnTo>
                    <a:pt x="52" y="126"/>
                  </a:lnTo>
                  <a:lnTo>
                    <a:pt x="145" y="139"/>
                  </a:lnTo>
                  <a:lnTo>
                    <a:pt x="0" y="0"/>
                  </a:lnTo>
                  <a:lnTo>
                    <a:pt x="283" y="192"/>
                  </a:lnTo>
                  <a:lnTo>
                    <a:pt x="164" y="172"/>
                  </a:lnTo>
                  <a:lnTo>
                    <a:pt x="336" y="358"/>
                  </a:lnTo>
                  <a:close/>
                </a:path>
              </a:pathLst>
            </a:custGeom>
            <a:solidFill>
              <a:schemeClr val="accent1"/>
            </a:solidFill>
            <a:ln w="9525">
              <a:solidFill>
                <a:schemeClr val="tx1"/>
              </a:solidFill>
              <a:round/>
              <a:headEnd/>
              <a:tailEnd/>
            </a:ln>
          </p:spPr>
          <p:txBody>
            <a:bodyPr/>
            <a:lstStyle/>
            <a:p>
              <a:endParaRPr lang="zh-CN" altLang="en-US"/>
            </a:p>
          </p:txBody>
        </p:sp>
        <p:sp>
          <p:nvSpPr>
            <p:cNvPr id="29709" name="Freeform 75"/>
            <p:cNvSpPr>
              <a:spLocks/>
            </p:cNvSpPr>
            <p:nvPr/>
          </p:nvSpPr>
          <p:spPr bwMode="auto">
            <a:xfrm rot="-3467149" flipH="1" flipV="1">
              <a:off x="2047" y="-1"/>
              <a:ext cx="227" cy="1315"/>
            </a:xfrm>
            <a:custGeom>
              <a:avLst/>
              <a:gdLst>
                <a:gd name="T0" fmla="*/ 15 w 336"/>
                <a:gd name="T1" fmla="*/ 11862942 h 358"/>
                <a:gd name="T2" fmla="*/ 2 w 336"/>
                <a:gd name="T3" fmla="*/ 4177873 h 358"/>
                <a:gd name="T4" fmla="*/ 6 w 336"/>
                <a:gd name="T5" fmla="*/ 4610585 h 358"/>
                <a:gd name="T6" fmla="*/ 0 w 336"/>
                <a:gd name="T7" fmla="*/ 0 h 358"/>
                <a:gd name="T8" fmla="*/ 12 w 336"/>
                <a:gd name="T9" fmla="*/ 6361827 h 358"/>
                <a:gd name="T10" fmla="*/ 7 w 336"/>
                <a:gd name="T11" fmla="*/ 5700448 h 358"/>
                <a:gd name="T12" fmla="*/ 15 w 336"/>
                <a:gd name="T13" fmla="*/ 11862942 h 358"/>
                <a:gd name="T14" fmla="*/ 0 60000 65536"/>
                <a:gd name="T15" fmla="*/ 0 60000 65536"/>
                <a:gd name="T16" fmla="*/ 0 60000 65536"/>
                <a:gd name="T17" fmla="*/ 0 60000 65536"/>
                <a:gd name="T18" fmla="*/ 0 60000 65536"/>
                <a:gd name="T19" fmla="*/ 0 60000 65536"/>
                <a:gd name="T20" fmla="*/ 0 60000 65536"/>
                <a:gd name="T21" fmla="*/ 0 w 336"/>
                <a:gd name="T22" fmla="*/ 0 h 358"/>
                <a:gd name="T23" fmla="*/ 336 w 336"/>
                <a:gd name="T24" fmla="*/ 358 h 3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358">
                  <a:moveTo>
                    <a:pt x="336" y="358"/>
                  </a:moveTo>
                  <a:lnTo>
                    <a:pt x="52" y="126"/>
                  </a:lnTo>
                  <a:lnTo>
                    <a:pt x="145" y="139"/>
                  </a:lnTo>
                  <a:lnTo>
                    <a:pt x="0" y="0"/>
                  </a:lnTo>
                  <a:lnTo>
                    <a:pt x="283" y="192"/>
                  </a:lnTo>
                  <a:lnTo>
                    <a:pt x="164" y="172"/>
                  </a:lnTo>
                  <a:lnTo>
                    <a:pt x="336" y="358"/>
                  </a:lnTo>
                  <a:close/>
                </a:path>
              </a:pathLst>
            </a:custGeom>
            <a:solidFill>
              <a:schemeClr val="accent1"/>
            </a:solidFill>
            <a:ln w="9525">
              <a:solidFill>
                <a:schemeClr val="tx1"/>
              </a:solidFill>
              <a:round/>
              <a:headEnd/>
              <a:tailEnd/>
            </a:ln>
          </p:spPr>
          <p:txBody>
            <a:bodyPr/>
            <a:lstStyle/>
            <a:p>
              <a:endParaRPr lang="zh-CN" altLang="en-US"/>
            </a:p>
          </p:txBody>
        </p:sp>
        <p:sp>
          <p:nvSpPr>
            <p:cNvPr id="29710" name="Text Box 76"/>
            <p:cNvSpPr txBox="1">
              <a:spLocks noChangeArrowheads="1"/>
            </p:cNvSpPr>
            <p:nvPr/>
          </p:nvSpPr>
          <p:spPr bwMode="auto">
            <a:xfrm>
              <a:off x="612" y="2146"/>
              <a:ext cx="931"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802.11 WLAN</a:t>
              </a:r>
            </a:p>
          </p:txBody>
        </p:sp>
        <p:sp>
          <p:nvSpPr>
            <p:cNvPr id="29711" name="Text Box 77"/>
            <p:cNvSpPr txBox="1">
              <a:spLocks noChangeArrowheads="1"/>
            </p:cNvSpPr>
            <p:nvPr/>
          </p:nvSpPr>
          <p:spPr bwMode="auto">
            <a:xfrm>
              <a:off x="673" y="1419"/>
              <a:ext cx="813"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802.11 </a:t>
              </a:r>
              <a:r>
                <a:rPr lang="zh-CN" altLang="en-US" sz="1800">
                  <a:solidFill>
                    <a:schemeClr val="folHlink"/>
                  </a:solidFill>
                  <a:latin typeface="Arial" charset="0"/>
                  <a:ea typeface="黑体" pitchFamily="2" charset="-122"/>
                </a:rPr>
                <a:t>热点</a:t>
              </a:r>
            </a:p>
          </p:txBody>
        </p:sp>
        <p:sp>
          <p:nvSpPr>
            <p:cNvPr id="29712" name="Text Box 78"/>
            <p:cNvSpPr txBox="1">
              <a:spLocks noChangeArrowheads="1"/>
            </p:cNvSpPr>
            <p:nvPr/>
          </p:nvSpPr>
          <p:spPr bwMode="auto">
            <a:xfrm>
              <a:off x="591" y="695"/>
              <a:ext cx="931"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802.11 WLAN</a:t>
              </a:r>
            </a:p>
          </p:txBody>
        </p:sp>
        <p:sp>
          <p:nvSpPr>
            <p:cNvPr id="29713" name="Freeform 79"/>
            <p:cNvSpPr>
              <a:spLocks/>
            </p:cNvSpPr>
            <p:nvPr/>
          </p:nvSpPr>
          <p:spPr bwMode="auto">
            <a:xfrm rot="-5850374">
              <a:off x="4294" y="467"/>
              <a:ext cx="91" cy="634"/>
            </a:xfrm>
            <a:custGeom>
              <a:avLst/>
              <a:gdLst>
                <a:gd name="T0" fmla="*/ 0 w 336"/>
                <a:gd name="T1" fmla="*/ 34640 h 358"/>
                <a:gd name="T2" fmla="*/ 0 w 336"/>
                <a:gd name="T3" fmla="*/ 12197 h 358"/>
                <a:gd name="T4" fmla="*/ 0 w 336"/>
                <a:gd name="T5" fmla="*/ 13445 h 358"/>
                <a:gd name="T6" fmla="*/ 0 w 336"/>
                <a:gd name="T7" fmla="*/ 0 h 358"/>
                <a:gd name="T8" fmla="*/ 0 w 336"/>
                <a:gd name="T9" fmla="*/ 18574 h 358"/>
                <a:gd name="T10" fmla="*/ 0 w 336"/>
                <a:gd name="T11" fmla="*/ 16650 h 358"/>
                <a:gd name="T12" fmla="*/ 0 w 336"/>
                <a:gd name="T13" fmla="*/ 34640 h 358"/>
                <a:gd name="T14" fmla="*/ 0 60000 65536"/>
                <a:gd name="T15" fmla="*/ 0 60000 65536"/>
                <a:gd name="T16" fmla="*/ 0 60000 65536"/>
                <a:gd name="T17" fmla="*/ 0 60000 65536"/>
                <a:gd name="T18" fmla="*/ 0 60000 65536"/>
                <a:gd name="T19" fmla="*/ 0 60000 65536"/>
                <a:gd name="T20" fmla="*/ 0 60000 65536"/>
                <a:gd name="T21" fmla="*/ 0 w 336"/>
                <a:gd name="T22" fmla="*/ 0 h 358"/>
                <a:gd name="T23" fmla="*/ 336 w 336"/>
                <a:gd name="T24" fmla="*/ 358 h 3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358">
                  <a:moveTo>
                    <a:pt x="336" y="358"/>
                  </a:moveTo>
                  <a:lnTo>
                    <a:pt x="52" y="126"/>
                  </a:lnTo>
                  <a:lnTo>
                    <a:pt x="145" y="139"/>
                  </a:lnTo>
                  <a:lnTo>
                    <a:pt x="0" y="0"/>
                  </a:lnTo>
                  <a:lnTo>
                    <a:pt x="283" y="192"/>
                  </a:lnTo>
                  <a:lnTo>
                    <a:pt x="164" y="172"/>
                  </a:lnTo>
                  <a:lnTo>
                    <a:pt x="336" y="358"/>
                  </a:lnTo>
                  <a:close/>
                </a:path>
              </a:pathLst>
            </a:custGeom>
            <a:solidFill>
              <a:schemeClr val="accent1"/>
            </a:solidFill>
            <a:ln w="9525">
              <a:solidFill>
                <a:schemeClr val="tx1"/>
              </a:solidFill>
              <a:round/>
              <a:headEnd/>
              <a:tailEnd/>
            </a:ln>
          </p:spPr>
          <p:txBody>
            <a:bodyPr/>
            <a:lstStyle/>
            <a:p>
              <a:endParaRPr lang="zh-CN" altLang="en-US"/>
            </a:p>
          </p:txBody>
        </p:sp>
        <p:sp>
          <p:nvSpPr>
            <p:cNvPr id="29714" name="Text Box 80"/>
            <p:cNvSpPr txBox="1">
              <a:spLocks noChangeArrowheads="1"/>
            </p:cNvSpPr>
            <p:nvPr/>
          </p:nvSpPr>
          <p:spPr bwMode="auto">
            <a:xfrm rot="1257352">
              <a:off x="1736" y="340"/>
              <a:ext cx="51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a:t>
              </a:r>
            </a:p>
          </p:txBody>
        </p:sp>
        <p:sp>
          <p:nvSpPr>
            <p:cNvPr id="29715" name="Text Box 81"/>
            <p:cNvSpPr txBox="1">
              <a:spLocks noChangeArrowheads="1"/>
            </p:cNvSpPr>
            <p:nvPr/>
          </p:nvSpPr>
          <p:spPr bwMode="auto">
            <a:xfrm rot="-537932">
              <a:off x="3103" y="692"/>
              <a:ext cx="512"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a:t>
              </a:r>
            </a:p>
          </p:txBody>
        </p:sp>
        <p:sp>
          <p:nvSpPr>
            <p:cNvPr id="29716" name="Text Box 82"/>
            <p:cNvSpPr txBox="1">
              <a:spLocks noChangeArrowheads="1"/>
            </p:cNvSpPr>
            <p:nvPr/>
          </p:nvSpPr>
          <p:spPr bwMode="auto">
            <a:xfrm>
              <a:off x="3536" y="1738"/>
              <a:ext cx="813"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 </a:t>
              </a:r>
              <a:r>
                <a:rPr lang="zh-CN" altLang="en-US" sz="1800">
                  <a:solidFill>
                    <a:schemeClr val="folHlink"/>
                  </a:solidFill>
                  <a:latin typeface="Arial" charset="0"/>
                  <a:ea typeface="黑体" pitchFamily="2" charset="-122"/>
                </a:rPr>
                <a:t>基站</a:t>
              </a:r>
            </a:p>
          </p:txBody>
        </p:sp>
        <p:sp>
          <p:nvSpPr>
            <p:cNvPr id="29717" name="Text Box 83"/>
            <p:cNvSpPr txBox="1">
              <a:spLocks noChangeArrowheads="1"/>
            </p:cNvSpPr>
            <p:nvPr/>
          </p:nvSpPr>
          <p:spPr bwMode="auto">
            <a:xfrm>
              <a:off x="1596" y="876"/>
              <a:ext cx="511"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a:t>
              </a:r>
            </a:p>
          </p:txBody>
        </p:sp>
        <p:graphicFrame>
          <p:nvGraphicFramePr>
            <p:cNvPr id="29718" name="Object 84"/>
            <p:cNvGraphicFramePr>
              <a:graphicFrameLocks noChangeAspect="1"/>
            </p:cNvGraphicFramePr>
            <p:nvPr/>
          </p:nvGraphicFramePr>
          <p:xfrm>
            <a:off x="4649" y="900"/>
            <a:ext cx="916" cy="625"/>
          </p:xfrm>
          <a:graphic>
            <a:graphicData uri="http://schemas.openxmlformats.org/presentationml/2006/ole">
              <mc:AlternateContent xmlns:mc="http://schemas.openxmlformats.org/markup-compatibility/2006">
                <mc:Choice xmlns:v="urn:schemas-microsoft-com:vml" Requires="v">
                  <p:oleObj spid="_x0000_s51205" name="VISIO" r:id="rId6" imgW="1687068" imgH="964692" progId="">
                    <p:embed/>
                  </p:oleObj>
                </mc:Choice>
                <mc:Fallback>
                  <p:oleObj name="VISIO" r:id="rId6" imgW="1687068" imgH="96469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9" y="900"/>
                          <a:ext cx="916" cy="625"/>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9719" name="Text Box 85"/>
            <p:cNvSpPr txBox="1">
              <a:spLocks noChangeArrowheads="1"/>
            </p:cNvSpPr>
            <p:nvPr/>
          </p:nvSpPr>
          <p:spPr bwMode="auto">
            <a:xfrm>
              <a:off x="4875" y="1056"/>
              <a:ext cx="504"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zh-CN" altLang="en-US" sz="1800">
                  <a:solidFill>
                    <a:schemeClr val="folHlink"/>
                  </a:solidFill>
                  <a:latin typeface="Arial" charset="0"/>
                  <a:ea typeface="黑体" pitchFamily="2" charset="-122"/>
                </a:rPr>
                <a:t>因特网</a:t>
              </a:r>
            </a:p>
          </p:txBody>
        </p:sp>
        <p:grpSp>
          <p:nvGrpSpPr>
            <p:cNvPr id="29720" name="Group 86"/>
            <p:cNvGrpSpPr>
              <a:grpSpLocks/>
            </p:cNvGrpSpPr>
            <p:nvPr/>
          </p:nvGrpSpPr>
          <p:grpSpPr bwMode="auto">
            <a:xfrm>
              <a:off x="3696" y="709"/>
              <a:ext cx="363" cy="1043"/>
              <a:chOff x="2654" y="800"/>
              <a:chExt cx="496" cy="1349"/>
            </a:xfrm>
          </p:grpSpPr>
          <p:sp>
            <p:nvSpPr>
              <p:cNvPr id="29799" name="AutoShape 87"/>
              <p:cNvSpPr>
                <a:spLocks noChangeAspect="1" noChangeArrowheads="1" noTextEdit="1"/>
              </p:cNvSpPr>
              <p:nvPr/>
            </p:nvSpPr>
            <p:spPr bwMode="auto">
              <a:xfrm>
                <a:off x="2654" y="800"/>
                <a:ext cx="496" cy="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9800" name="Line 88"/>
              <p:cNvSpPr>
                <a:spLocks noChangeShapeType="1"/>
              </p:cNvSpPr>
              <p:nvPr/>
            </p:nvSpPr>
            <p:spPr bwMode="auto">
              <a:xfrm>
                <a:off x="2842" y="1027"/>
                <a:ext cx="117"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1" name="Line 89"/>
              <p:cNvSpPr>
                <a:spLocks noChangeShapeType="1"/>
              </p:cNvSpPr>
              <p:nvPr/>
            </p:nvSpPr>
            <p:spPr bwMode="auto">
              <a:xfrm flipV="1">
                <a:off x="2842" y="951"/>
                <a:ext cx="0" cy="19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2" name="Line 90"/>
              <p:cNvSpPr>
                <a:spLocks noChangeShapeType="1"/>
              </p:cNvSpPr>
              <p:nvPr/>
            </p:nvSpPr>
            <p:spPr bwMode="auto">
              <a:xfrm flipV="1">
                <a:off x="2825" y="965"/>
                <a:ext cx="0"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3" name="Line 91"/>
              <p:cNvSpPr>
                <a:spLocks noChangeShapeType="1"/>
              </p:cNvSpPr>
              <p:nvPr/>
            </p:nvSpPr>
            <p:spPr bwMode="auto">
              <a:xfrm flipV="1">
                <a:off x="2959" y="954"/>
                <a:ext cx="0" cy="18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4" name="Line 92"/>
              <p:cNvSpPr>
                <a:spLocks noChangeShapeType="1"/>
              </p:cNvSpPr>
              <p:nvPr/>
            </p:nvSpPr>
            <p:spPr bwMode="auto">
              <a:xfrm flipV="1">
                <a:off x="2974" y="965"/>
                <a:ext cx="1"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5" name="Line 93"/>
              <p:cNvSpPr>
                <a:spLocks noChangeShapeType="1"/>
              </p:cNvSpPr>
              <p:nvPr/>
            </p:nvSpPr>
            <p:spPr bwMode="auto">
              <a:xfrm>
                <a:off x="2825" y="1047"/>
                <a:ext cx="53" cy="7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6" name="Line 94"/>
              <p:cNvSpPr>
                <a:spLocks noChangeShapeType="1"/>
              </p:cNvSpPr>
              <p:nvPr/>
            </p:nvSpPr>
            <p:spPr bwMode="auto">
              <a:xfrm flipV="1">
                <a:off x="2907" y="1052"/>
                <a:ext cx="66" cy="7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7" name="Line 95"/>
              <p:cNvSpPr>
                <a:spLocks noChangeShapeType="1"/>
              </p:cNvSpPr>
              <p:nvPr/>
            </p:nvSpPr>
            <p:spPr bwMode="auto">
              <a:xfrm flipV="1">
                <a:off x="2881" y="944"/>
                <a:ext cx="0" cy="8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8" name="Line 96"/>
              <p:cNvSpPr>
                <a:spLocks noChangeShapeType="1"/>
              </p:cNvSpPr>
              <p:nvPr/>
            </p:nvSpPr>
            <p:spPr bwMode="auto">
              <a:xfrm flipV="1">
                <a:off x="2921" y="943"/>
                <a:ext cx="1" cy="8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09" name="Line 97"/>
              <p:cNvSpPr>
                <a:spLocks noChangeShapeType="1"/>
              </p:cNvSpPr>
              <p:nvPr/>
            </p:nvSpPr>
            <p:spPr bwMode="auto">
              <a:xfrm>
                <a:off x="2852" y="1093"/>
                <a:ext cx="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0" name="Rectangle 98"/>
              <p:cNvSpPr>
                <a:spLocks noChangeArrowheads="1"/>
              </p:cNvSpPr>
              <p:nvPr/>
            </p:nvSpPr>
            <p:spPr bwMode="auto">
              <a:xfrm>
                <a:off x="2852" y="1059"/>
                <a:ext cx="13" cy="58"/>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11" name="Rectangle 99"/>
              <p:cNvSpPr>
                <a:spLocks noChangeArrowheads="1"/>
              </p:cNvSpPr>
              <p:nvPr/>
            </p:nvSpPr>
            <p:spPr bwMode="auto">
              <a:xfrm>
                <a:off x="2852" y="1059"/>
                <a:ext cx="13" cy="58"/>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12" name="Rectangle 100"/>
              <p:cNvSpPr>
                <a:spLocks noChangeArrowheads="1"/>
              </p:cNvSpPr>
              <p:nvPr/>
            </p:nvSpPr>
            <p:spPr bwMode="auto">
              <a:xfrm>
                <a:off x="2932" y="1060"/>
                <a:ext cx="12" cy="60"/>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13" name="Rectangle 101"/>
              <p:cNvSpPr>
                <a:spLocks noChangeArrowheads="1"/>
              </p:cNvSpPr>
              <p:nvPr/>
            </p:nvSpPr>
            <p:spPr bwMode="auto">
              <a:xfrm>
                <a:off x="2932" y="1060"/>
                <a:ext cx="12" cy="60"/>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14" name="Line 102"/>
              <p:cNvSpPr>
                <a:spLocks noChangeShapeType="1"/>
              </p:cNvSpPr>
              <p:nvPr/>
            </p:nvSpPr>
            <p:spPr bwMode="auto">
              <a:xfrm>
                <a:off x="2842" y="1027"/>
                <a:ext cx="117"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5" name="Line 103"/>
              <p:cNvSpPr>
                <a:spLocks noChangeShapeType="1"/>
              </p:cNvSpPr>
              <p:nvPr/>
            </p:nvSpPr>
            <p:spPr bwMode="auto">
              <a:xfrm flipV="1">
                <a:off x="2842" y="951"/>
                <a:ext cx="0" cy="19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6" name="Line 104"/>
              <p:cNvSpPr>
                <a:spLocks noChangeShapeType="1"/>
              </p:cNvSpPr>
              <p:nvPr/>
            </p:nvSpPr>
            <p:spPr bwMode="auto">
              <a:xfrm flipV="1">
                <a:off x="2825" y="965"/>
                <a:ext cx="0"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7" name="Line 105"/>
              <p:cNvSpPr>
                <a:spLocks noChangeShapeType="1"/>
              </p:cNvSpPr>
              <p:nvPr/>
            </p:nvSpPr>
            <p:spPr bwMode="auto">
              <a:xfrm flipV="1">
                <a:off x="2959" y="954"/>
                <a:ext cx="0" cy="18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8" name="Line 106"/>
              <p:cNvSpPr>
                <a:spLocks noChangeShapeType="1"/>
              </p:cNvSpPr>
              <p:nvPr/>
            </p:nvSpPr>
            <p:spPr bwMode="auto">
              <a:xfrm flipV="1">
                <a:off x="2974" y="965"/>
                <a:ext cx="1" cy="16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19" name="Line 107"/>
              <p:cNvSpPr>
                <a:spLocks noChangeShapeType="1"/>
              </p:cNvSpPr>
              <p:nvPr/>
            </p:nvSpPr>
            <p:spPr bwMode="auto">
              <a:xfrm>
                <a:off x="2825" y="1047"/>
                <a:ext cx="53" cy="7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0" name="Line 108"/>
              <p:cNvSpPr>
                <a:spLocks noChangeShapeType="1"/>
              </p:cNvSpPr>
              <p:nvPr/>
            </p:nvSpPr>
            <p:spPr bwMode="auto">
              <a:xfrm flipV="1">
                <a:off x="2907" y="1052"/>
                <a:ext cx="66" cy="7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1" name="Line 109"/>
              <p:cNvSpPr>
                <a:spLocks noChangeShapeType="1"/>
              </p:cNvSpPr>
              <p:nvPr/>
            </p:nvSpPr>
            <p:spPr bwMode="auto">
              <a:xfrm flipV="1">
                <a:off x="2881" y="944"/>
                <a:ext cx="0" cy="8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2" name="Line 110"/>
              <p:cNvSpPr>
                <a:spLocks noChangeShapeType="1"/>
              </p:cNvSpPr>
              <p:nvPr/>
            </p:nvSpPr>
            <p:spPr bwMode="auto">
              <a:xfrm flipV="1">
                <a:off x="2921" y="943"/>
                <a:ext cx="1" cy="82"/>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3" name="Line 111"/>
              <p:cNvSpPr>
                <a:spLocks noChangeShapeType="1"/>
              </p:cNvSpPr>
              <p:nvPr/>
            </p:nvSpPr>
            <p:spPr bwMode="auto">
              <a:xfrm>
                <a:off x="2852" y="1093"/>
                <a:ext cx="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4" name="Rectangle 112"/>
              <p:cNvSpPr>
                <a:spLocks noChangeArrowheads="1"/>
              </p:cNvSpPr>
              <p:nvPr/>
            </p:nvSpPr>
            <p:spPr bwMode="auto">
              <a:xfrm>
                <a:off x="2852" y="1059"/>
                <a:ext cx="13" cy="58"/>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25" name="Rectangle 113"/>
              <p:cNvSpPr>
                <a:spLocks noChangeArrowheads="1"/>
              </p:cNvSpPr>
              <p:nvPr/>
            </p:nvSpPr>
            <p:spPr bwMode="auto">
              <a:xfrm>
                <a:off x="2852" y="1059"/>
                <a:ext cx="13" cy="58"/>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26" name="Rectangle 114"/>
              <p:cNvSpPr>
                <a:spLocks noChangeArrowheads="1"/>
              </p:cNvSpPr>
              <p:nvPr/>
            </p:nvSpPr>
            <p:spPr bwMode="auto">
              <a:xfrm>
                <a:off x="2932" y="1060"/>
                <a:ext cx="12" cy="60"/>
              </a:xfrm>
              <a:prstGeom prst="rect">
                <a:avLst/>
              </a:prstGeom>
              <a:solidFill>
                <a:schemeClr val="accent1"/>
              </a:solidFill>
              <a:ln w="9525">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27" name="Rectangle 115"/>
              <p:cNvSpPr>
                <a:spLocks noChangeArrowheads="1"/>
              </p:cNvSpPr>
              <p:nvPr/>
            </p:nvSpPr>
            <p:spPr bwMode="auto">
              <a:xfrm>
                <a:off x="2932" y="1060"/>
                <a:ext cx="12" cy="60"/>
              </a:xfrm>
              <a:prstGeom prst="rect">
                <a:avLst/>
              </a:prstGeom>
              <a:solidFill>
                <a:schemeClr val="accent1"/>
              </a:solidFill>
              <a:ln w="22225" cap="rnd">
                <a:solidFill>
                  <a:schemeClr val="tx1"/>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828" name="Line 116"/>
              <p:cNvSpPr>
                <a:spLocks noChangeShapeType="1"/>
              </p:cNvSpPr>
              <p:nvPr/>
            </p:nvSpPr>
            <p:spPr bwMode="auto">
              <a:xfrm flipV="1">
                <a:off x="2736" y="1043"/>
                <a:ext cx="162" cy="109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29" name="Line 117"/>
              <p:cNvSpPr>
                <a:spLocks noChangeShapeType="1"/>
              </p:cNvSpPr>
              <p:nvPr/>
            </p:nvSpPr>
            <p:spPr bwMode="auto">
              <a:xfrm>
                <a:off x="2898" y="1040"/>
                <a:ext cx="161" cy="109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0" name="Line 118"/>
              <p:cNvSpPr>
                <a:spLocks noChangeShapeType="1"/>
              </p:cNvSpPr>
              <p:nvPr/>
            </p:nvSpPr>
            <p:spPr bwMode="auto">
              <a:xfrm flipV="1">
                <a:off x="2736" y="1902"/>
                <a:ext cx="284"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1" name="Line 119"/>
              <p:cNvSpPr>
                <a:spLocks noChangeShapeType="1"/>
              </p:cNvSpPr>
              <p:nvPr/>
            </p:nvSpPr>
            <p:spPr bwMode="auto">
              <a:xfrm flipH="1" flipV="1">
                <a:off x="2770" y="1902"/>
                <a:ext cx="293"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2" name="Line 120"/>
              <p:cNvSpPr>
                <a:spLocks noChangeShapeType="1"/>
              </p:cNvSpPr>
              <p:nvPr/>
            </p:nvSpPr>
            <p:spPr bwMode="auto">
              <a:xfrm>
                <a:off x="2772" y="1904"/>
                <a:ext cx="246"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3" name="Line 121"/>
              <p:cNvSpPr>
                <a:spLocks noChangeShapeType="1"/>
              </p:cNvSpPr>
              <p:nvPr/>
            </p:nvSpPr>
            <p:spPr bwMode="auto">
              <a:xfrm flipH="1" flipV="1">
                <a:off x="2799" y="1683"/>
                <a:ext cx="219" cy="21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4" name="Line 122"/>
              <p:cNvSpPr>
                <a:spLocks noChangeShapeType="1"/>
              </p:cNvSpPr>
              <p:nvPr/>
            </p:nvSpPr>
            <p:spPr bwMode="auto">
              <a:xfrm flipV="1">
                <a:off x="2770" y="1692"/>
                <a:ext cx="219" cy="22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5" name="Line 123"/>
              <p:cNvSpPr>
                <a:spLocks noChangeShapeType="1"/>
              </p:cNvSpPr>
              <p:nvPr/>
            </p:nvSpPr>
            <p:spPr bwMode="auto">
              <a:xfrm>
                <a:off x="2804" y="1683"/>
                <a:ext cx="1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6" name="Line 124"/>
              <p:cNvSpPr>
                <a:spLocks noChangeShapeType="1"/>
              </p:cNvSpPr>
              <p:nvPr/>
            </p:nvSpPr>
            <p:spPr bwMode="auto">
              <a:xfrm flipH="1" flipV="1">
                <a:off x="2837" y="1467"/>
                <a:ext cx="147" cy="21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7" name="Line 125"/>
              <p:cNvSpPr>
                <a:spLocks noChangeShapeType="1"/>
              </p:cNvSpPr>
              <p:nvPr/>
            </p:nvSpPr>
            <p:spPr bwMode="auto">
              <a:xfrm flipV="1">
                <a:off x="2808" y="1478"/>
                <a:ext cx="155" cy="20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8" name="Line 126"/>
              <p:cNvSpPr>
                <a:spLocks noChangeShapeType="1"/>
              </p:cNvSpPr>
              <p:nvPr/>
            </p:nvSpPr>
            <p:spPr bwMode="auto">
              <a:xfrm>
                <a:off x="2831" y="1464"/>
                <a:ext cx="130"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39" name="Line 127"/>
              <p:cNvSpPr>
                <a:spLocks noChangeShapeType="1"/>
              </p:cNvSpPr>
              <p:nvPr/>
            </p:nvSpPr>
            <p:spPr bwMode="auto">
              <a:xfrm flipV="1">
                <a:off x="2835" y="1274"/>
                <a:ext cx="99" cy="18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0" name="Line 128"/>
              <p:cNvSpPr>
                <a:spLocks noChangeShapeType="1"/>
              </p:cNvSpPr>
              <p:nvPr/>
            </p:nvSpPr>
            <p:spPr bwMode="auto">
              <a:xfrm flipH="1" flipV="1">
                <a:off x="2860" y="1274"/>
                <a:ext cx="90" cy="19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1" name="Line 129"/>
              <p:cNvSpPr>
                <a:spLocks noChangeShapeType="1"/>
              </p:cNvSpPr>
              <p:nvPr/>
            </p:nvSpPr>
            <p:spPr bwMode="auto">
              <a:xfrm>
                <a:off x="2867" y="1271"/>
                <a:ext cx="63"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2" name="Line 130"/>
              <p:cNvSpPr>
                <a:spLocks noChangeShapeType="1"/>
              </p:cNvSpPr>
              <p:nvPr/>
            </p:nvSpPr>
            <p:spPr bwMode="auto">
              <a:xfrm flipV="1">
                <a:off x="2736" y="1043"/>
                <a:ext cx="162" cy="109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3" name="Line 131"/>
              <p:cNvSpPr>
                <a:spLocks noChangeShapeType="1"/>
              </p:cNvSpPr>
              <p:nvPr/>
            </p:nvSpPr>
            <p:spPr bwMode="auto">
              <a:xfrm>
                <a:off x="2898" y="1040"/>
                <a:ext cx="161" cy="109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4" name="Line 132"/>
              <p:cNvSpPr>
                <a:spLocks noChangeShapeType="1"/>
              </p:cNvSpPr>
              <p:nvPr/>
            </p:nvSpPr>
            <p:spPr bwMode="auto">
              <a:xfrm flipV="1">
                <a:off x="2736" y="1902"/>
                <a:ext cx="284"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5" name="Line 133"/>
              <p:cNvSpPr>
                <a:spLocks noChangeShapeType="1"/>
              </p:cNvSpPr>
              <p:nvPr/>
            </p:nvSpPr>
            <p:spPr bwMode="auto">
              <a:xfrm flipH="1" flipV="1">
                <a:off x="2770" y="1902"/>
                <a:ext cx="293" cy="23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6" name="Line 134"/>
              <p:cNvSpPr>
                <a:spLocks noChangeShapeType="1"/>
              </p:cNvSpPr>
              <p:nvPr/>
            </p:nvSpPr>
            <p:spPr bwMode="auto">
              <a:xfrm>
                <a:off x="2772" y="1904"/>
                <a:ext cx="246"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7" name="Line 135"/>
              <p:cNvSpPr>
                <a:spLocks noChangeShapeType="1"/>
              </p:cNvSpPr>
              <p:nvPr/>
            </p:nvSpPr>
            <p:spPr bwMode="auto">
              <a:xfrm flipH="1" flipV="1">
                <a:off x="2799" y="1683"/>
                <a:ext cx="219" cy="21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8" name="Line 136"/>
              <p:cNvSpPr>
                <a:spLocks noChangeShapeType="1"/>
              </p:cNvSpPr>
              <p:nvPr/>
            </p:nvSpPr>
            <p:spPr bwMode="auto">
              <a:xfrm flipV="1">
                <a:off x="2770" y="1692"/>
                <a:ext cx="219" cy="22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49" name="Line 137"/>
              <p:cNvSpPr>
                <a:spLocks noChangeShapeType="1"/>
              </p:cNvSpPr>
              <p:nvPr/>
            </p:nvSpPr>
            <p:spPr bwMode="auto">
              <a:xfrm>
                <a:off x="2804" y="1683"/>
                <a:ext cx="182"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0" name="Line 138"/>
              <p:cNvSpPr>
                <a:spLocks noChangeShapeType="1"/>
              </p:cNvSpPr>
              <p:nvPr/>
            </p:nvSpPr>
            <p:spPr bwMode="auto">
              <a:xfrm flipH="1" flipV="1">
                <a:off x="2837" y="1467"/>
                <a:ext cx="147" cy="21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1" name="Line 139"/>
              <p:cNvSpPr>
                <a:spLocks noChangeShapeType="1"/>
              </p:cNvSpPr>
              <p:nvPr/>
            </p:nvSpPr>
            <p:spPr bwMode="auto">
              <a:xfrm flipV="1">
                <a:off x="2808" y="1478"/>
                <a:ext cx="155" cy="20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2" name="Line 140"/>
              <p:cNvSpPr>
                <a:spLocks noChangeShapeType="1"/>
              </p:cNvSpPr>
              <p:nvPr/>
            </p:nvSpPr>
            <p:spPr bwMode="auto">
              <a:xfrm>
                <a:off x="2831" y="1464"/>
                <a:ext cx="130"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3" name="Line 141"/>
              <p:cNvSpPr>
                <a:spLocks noChangeShapeType="1"/>
              </p:cNvSpPr>
              <p:nvPr/>
            </p:nvSpPr>
            <p:spPr bwMode="auto">
              <a:xfrm flipV="1">
                <a:off x="2835" y="1274"/>
                <a:ext cx="99" cy="186"/>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4" name="Line 142"/>
              <p:cNvSpPr>
                <a:spLocks noChangeShapeType="1"/>
              </p:cNvSpPr>
              <p:nvPr/>
            </p:nvSpPr>
            <p:spPr bwMode="auto">
              <a:xfrm flipH="1" flipV="1">
                <a:off x="2860" y="1274"/>
                <a:ext cx="90" cy="19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855" name="Line 143"/>
              <p:cNvSpPr>
                <a:spLocks noChangeShapeType="1"/>
              </p:cNvSpPr>
              <p:nvPr/>
            </p:nvSpPr>
            <p:spPr bwMode="auto">
              <a:xfrm>
                <a:off x="2867" y="1271"/>
                <a:ext cx="63" cy="1"/>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9721" name="Text Box 144"/>
            <p:cNvSpPr txBox="1">
              <a:spLocks noChangeArrowheads="1"/>
            </p:cNvSpPr>
            <p:nvPr/>
          </p:nvSpPr>
          <p:spPr bwMode="auto">
            <a:xfrm>
              <a:off x="2517" y="2070"/>
              <a:ext cx="814"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 </a:t>
              </a:r>
              <a:r>
                <a:rPr lang="zh-CN" altLang="en-US" sz="1800">
                  <a:solidFill>
                    <a:schemeClr val="folHlink"/>
                  </a:solidFill>
                  <a:latin typeface="Arial" charset="0"/>
                  <a:ea typeface="黑体" pitchFamily="2" charset="-122"/>
                </a:rPr>
                <a:t>基站</a:t>
              </a:r>
            </a:p>
          </p:txBody>
        </p:sp>
        <p:pic>
          <p:nvPicPr>
            <p:cNvPr id="29722" name="Picture 14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86" y="764"/>
              <a:ext cx="290"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29723" name="Freeform 146"/>
            <p:cNvSpPr>
              <a:spLocks/>
            </p:cNvSpPr>
            <p:nvPr/>
          </p:nvSpPr>
          <p:spPr bwMode="auto">
            <a:xfrm rot="3011235" flipH="1">
              <a:off x="2050" y="714"/>
              <a:ext cx="227" cy="1315"/>
            </a:xfrm>
            <a:custGeom>
              <a:avLst/>
              <a:gdLst>
                <a:gd name="T0" fmla="*/ 15 w 336"/>
                <a:gd name="T1" fmla="*/ 11862942 h 358"/>
                <a:gd name="T2" fmla="*/ 2 w 336"/>
                <a:gd name="T3" fmla="*/ 4177873 h 358"/>
                <a:gd name="T4" fmla="*/ 6 w 336"/>
                <a:gd name="T5" fmla="*/ 4610585 h 358"/>
                <a:gd name="T6" fmla="*/ 0 w 336"/>
                <a:gd name="T7" fmla="*/ 0 h 358"/>
                <a:gd name="T8" fmla="*/ 12 w 336"/>
                <a:gd name="T9" fmla="*/ 6361827 h 358"/>
                <a:gd name="T10" fmla="*/ 7 w 336"/>
                <a:gd name="T11" fmla="*/ 5700448 h 358"/>
                <a:gd name="T12" fmla="*/ 15 w 336"/>
                <a:gd name="T13" fmla="*/ 11862942 h 358"/>
                <a:gd name="T14" fmla="*/ 0 60000 65536"/>
                <a:gd name="T15" fmla="*/ 0 60000 65536"/>
                <a:gd name="T16" fmla="*/ 0 60000 65536"/>
                <a:gd name="T17" fmla="*/ 0 60000 65536"/>
                <a:gd name="T18" fmla="*/ 0 60000 65536"/>
                <a:gd name="T19" fmla="*/ 0 60000 65536"/>
                <a:gd name="T20" fmla="*/ 0 60000 65536"/>
                <a:gd name="T21" fmla="*/ 0 w 336"/>
                <a:gd name="T22" fmla="*/ 0 h 358"/>
                <a:gd name="T23" fmla="*/ 336 w 336"/>
                <a:gd name="T24" fmla="*/ 358 h 3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358">
                  <a:moveTo>
                    <a:pt x="336" y="358"/>
                  </a:moveTo>
                  <a:lnTo>
                    <a:pt x="52" y="126"/>
                  </a:lnTo>
                  <a:lnTo>
                    <a:pt x="145" y="139"/>
                  </a:lnTo>
                  <a:lnTo>
                    <a:pt x="0" y="0"/>
                  </a:lnTo>
                  <a:lnTo>
                    <a:pt x="283" y="192"/>
                  </a:lnTo>
                  <a:lnTo>
                    <a:pt x="164" y="172"/>
                  </a:lnTo>
                  <a:lnTo>
                    <a:pt x="336" y="358"/>
                  </a:lnTo>
                  <a:close/>
                </a:path>
              </a:pathLst>
            </a:custGeom>
            <a:solidFill>
              <a:schemeClr val="accent1"/>
            </a:solidFill>
            <a:ln w="9525">
              <a:solidFill>
                <a:schemeClr val="tx1"/>
              </a:solidFill>
              <a:round/>
              <a:headEnd/>
              <a:tailEnd/>
            </a:ln>
          </p:spPr>
          <p:txBody>
            <a:bodyPr/>
            <a:lstStyle/>
            <a:p>
              <a:endParaRPr lang="zh-CN" altLang="en-US"/>
            </a:p>
          </p:txBody>
        </p:sp>
        <p:sp>
          <p:nvSpPr>
            <p:cNvPr id="29724" name="Text Box 147"/>
            <p:cNvSpPr txBox="1">
              <a:spLocks noChangeArrowheads="1"/>
            </p:cNvSpPr>
            <p:nvPr/>
          </p:nvSpPr>
          <p:spPr bwMode="auto">
            <a:xfrm rot="-991306">
              <a:off x="4039" y="567"/>
              <a:ext cx="511"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a:t>
              </a:r>
            </a:p>
          </p:txBody>
        </p:sp>
        <p:sp>
          <p:nvSpPr>
            <p:cNvPr id="29725" name="Text Box 148"/>
            <p:cNvSpPr txBox="1">
              <a:spLocks noChangeArrowheads="1"/>
            </p:cNvSpPr>
            <p:nvPr/>
          </p:nvSpPr>
          <p:spPr bwMode="auto">
            <a:xfrm rot="-1804439">
              <a:off x="1583" y="1321"/>
              <a:ext cx="511"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en-US" altLang="zh-CN" sz="1800">
                  <a:solidFill>
                    <a:schemeClr val="folHlink"/>
                  </a:solidFill>
                  <a:latin typeface="Arial" charset="0"/>
                  <a:ea typeface="黑体" pitchFamily="2" charset="-122"/>
                </a:rPr>
                <a:t>802.16</a:t>
              </a:r>
            </a:p>
          </p:txBody>
        </p:sp>
        <p:grpSp>
          <p:nvGrpSpPr>
            <p:cNvPr id="29726" name="Group 149"/>
            <p:cNvGrpSpPr>
              <a:grpSpLocks/>
            </p:cNvGrpSpPr>
            <p:nvPr/>
          </p:nvGrpSpPr>
          <p:grpSpPr bwMode="auto">
            <a:xfrm>
              <a:off x="3696" y="1933"/>
              <a:ext cx="801" cy="580"/>
              <a:chOff x="912" y="768"/>
              <a:chExt cx="2400" cy="1584"/>
            </a:xfrm>
          </p:grpSpPr>
          <p:sp>
            <p:nvSpPr>
              <p:cNvPr id="29780" name="Oval 150"/>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1" name="Oval 151"/>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2" name="Oval 152"/>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3" name="Oval 153"/>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4" name="Oval 154"/>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5" name="Oval 155"/>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6" name="Oval 156"/>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7" name="Oval 157"/>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88" name="Oval 158"/>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grpSp>
            <p:nvGrpSpPr>
              <p:cNvPr id="29789" name="Group 159"/>
              <p:cNvGrpSpPr>
                <a:grpSpLocks/>
              </p:cNvGrpSpPr>
              <p:nvPr/>
            </p:nvGrpSpPr>
            <p:grpSpPr bwMode="auto">
              <a:xfrm>
                <a:off x="912" y="768"/>
                <a:ext cx="2386" cy="1553"/>
                <a:chOff x="912" y="768"/>
                <a:chExt cx="2386" cy="1553"/>
              </a:xfrm>
            </p:grpSpPr>
            <p:sp>
              <p:nvSpPr>
                <p:cNvPr id="29790" name="Oval 160"/>
                <p:cNvSpPr>
                  <a:spLocks noChangeArrowheads="1"/>
                </p:cNvSpPr>
                <p:nvPr/>
              </p:nvSpPr>
              <p:spPr bwMode="auto">
                <a:xfrm>
                  <a:off x="1736" y="768"/>
                  <a:ext cx="1027" cy="627"/>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1" name="Oval 161"/>
                <p:cNvSpPr>
                  <a:spLocks noChangeArrowheads="1"/>
                </p:cNvSpPr>
                <p:nvPr/>
              </p:nvSpPr>
              <p:spPr bwMode="auto">
                <a:xfrm>
                  <a:off x="1158" y="941"/>
                  <a:ext cx="781" cy="627"/>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2" name="Oval 162"/>
                <p:cNvSpPr>
                  <a:spLocks noChangeArrowheads="1"/>
                </p:cNvSpPr>
                <p:nvPr/>
              </p:nvSpPr>
              <p:spPr bwMode="auto">
                <a:xfrm>
                  <a:off x="912" y="1333"/>
                  <a:ext cx="520" cy="501"/>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3" name="Oval 163"/>
                <p:cNvSpPr>
                  <a:spLocks noChangeArrowheads="1"/>
                </p:cNvSpPr>
                <p:nvPr/>
              </p:nvSpPr>
              <p:spPr bwMode="auto">
                <a:xfrm>
                  <a:off x="1071" y="1568"/>
                  <a:ext cx="795" cy="549"/>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4" name="Oval 164"/>
                <p:cNvSpPr>
                  <a:spLocks noChangeArrowheads="1"/>
                </p:cNvSpPr>
                <p:nvPr/>
              </p:nvSpPr>
              <p:spPr bwMode="auto">
                <a:xfrm>
                  <a:off x="1649" y="1662"/>
                  <a:ext cx="1200" cy="659"/>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5" name="Oval 165"/>
                <p:cNvSpPr>
                  <a:spLocks noChangeArrowheads="1"/>
                </p:cNvSpPr>
                <p:nvPr/>
              </p:nvSpPr>
              <p:spPr bwMode="auto">
                <a:xfrm>
                  <a:off x="2430" y="956"/>
                  <a:ext cx="752" cy="486"/>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6" name="Oval 166"/>
                <p:cNvSpPr>
                  <a:spLocks noChangeArrowheads="1"/>
                </p:cNvSpPr>
                <p:nvPr/>
              </p:nvSpPr>
              <p:spPr bwMode="auto">
                <a:xfrm>
                  <a:off x="2546" y="1286"/>
                  <a:ext cx="752" cy="486"/>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7" name="Oval 167"/>
                <p:cNvSpPr>
                  <a:spLocks noChangeArrowheads="1"/>
                </p:cNvSpPr>
                <p:nvPr/>
              </p:nvSpPr>
              <p:spPr bwMode="auto">
                <a:xfrm>
                  <a:off x="2473" y="1395"/>
                  <a:ext cx="752" cy="816"/>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98" name="Oval 168"/>
                <p:cNvSpPr>
                  <a:spLocks noChangeArrowheads="1"/>
                </p:cNvSpPr>
                <p:nvPr/>
              </p:nvSpPr>
              <p:spPr bwMode="auto">
                <a:xfrm>
                  <a:off x="1346" y="1144"/>
                  <a:ext cx="1547" cy="816"/>
                </a:xfrm>
                <a:prstGeom prst="ellipse">
                  <a:avLst/>
                </a:pr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grpSp>
        </p:grpSp>
        <p:sp>
          <p:nvSpPr>
            <p:cNvPr id="29727" name="Text Box 169"/>
            <p:cNvSpPr txBox="1">
              <a:spLocks noChangeArrowheads="1"/>
            </p:cNvSpPr>
            <p:nvPr/>
          </p:nvSpPr>
          <p:spPr bwMode="auto">
            <a:xfrm>
              <a:off x="3833" y="2100"/>
              <a:ext cx="504"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zh-CN" altLang="en-US" sz="1800">
                  <a:solidFill>
                    <a:schemeClr val="folHlink"/>
                  </a:solidFill>
                  <a:latin typeface="Arial" charset="0"/>
                  <a:ea typeface="黑体" pitchFamily="2" charset="-122"/>
                </a:rPr>
                <a:t>电信网</a:t>
              </a:r>
            </a:p>
          </p:txBody>
        </p:sp>
        <p:grpSp>
          <p:nvGrpSpPr>
            <p:cNvPr id="29728" name="Group 170"/>
            <p:cNvGrpSpPr>
              <a:grpSpLocks/>
            </p:cNvGrpSpPr>
            <p:nvPr/>
          </p:nvGrpSpPr>
          <p:grpSpPr bwMode="auto">
            <a:xfrm flipH="1">
              <a:off x="4683" y="618"/>
              <a:ext cx="102" cy="176"/>
              <a:chOff x="997" y="1971"/>
              <a:chExt cx="683" cy="972"/>
            </a:xfrm>
          </p:grpSpPr>
          <p:sp>
            <p:nvSpPr>
              <p:cNvPr id="29732" name="AutoShape 171"/>
              <p:cNvSpPr>
                <a:spLocks noChangeAspect="1" noChangeArrowheads="1" noTextEdit="1"/>
              </p:cNvSpPr>
              <p:nvPr/>
            </p:nvSpPr>
            <p:spPr bwMode="auto">
              <a:xfrm>
                <a:off x="997" y="1971"/>
                <a:ext cx="683" cy="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9733" name="Group 172"/>
              <p:cNvGrpSpPr>
                <a:grpSpLocks/>
              </p:cNvGrpSpPr>
              <p:nvPr/>
            </p:nvGrpSpPr>
            <p:grpSpPr bwMode="auto">
              <a:xfrm>
                <a:off x="1245" y="2559"/>
                <a:ext cx="21" cy="118"/>
                <a:chOff x="1245" y="2559"/>
                <a:chExt cx="21" cy="118"/>
              </a:xfrm>
            </p:grpSpPr>
            <p:sp>
              <p:nvSpPr>
                <p:cNvPr id="29778" name="Rectangle 173"/>
                <p:cNvSpPr>
                  <a:spLocks noChangeArrowheads="1"/>
                </p:cNvSpPr>
                <p:nvPr/>
              </p:nvSpPr>
              <p:spPr bwMode="auto">
                <a:xfrm>
                  <a:off x="1245" y="2561"/>
                  <a:ext cx="21" cy="116"/>
                </a:xfrm>
                <a:prstGeom prst="rect">
                  <a:avLst/>
                </a:prstGeom>
                <a:solidFill>
                  <a:srgbClr val="C0C0C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79" name="Line 174"/>
                <p:cNvSpPr>
                  <a:spLocks noChangeShapeType="1"/>
                </p:cNvSpPr>
                <p:nvPr/>
              </p:nvSpPr>
              <p:spPr bwMode="auto">
                <a:xfrm>
                  <a:off x="1254" y="2559"/>
                  <a:ext cx="1" cy="10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9734" name="Rectangle 175"/>
              <p:cNvSpPr>
                <a:spLocks noChangeArrowheads="1"/>
              </p:cNvSpPr>
              <p:nvPr/>
            </p:nvSpPr>
            <p:spPr bwMode="auto">
              <a:xfrm>
                <a:off x="1144" y="2485"/>
                <a:ext cx="72" cy="188"/>
              </a:xfrm>
              <a:prstGeom prst="rect">
                <a:avLst/>
              </a:prstGeom>
              <a:solidFill>
                <a:srgbClr val="C0C0C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35" name="Freeform 176"/>
              <p:cNvSpPr>
                <a:spLocks/>
              </p:cNvSpPr>
              <p:nvPr/>
            </p:nvSpPr>
            <p:spPr bwMode="auto">
              <a:xfrm>
                <a:off x="1414" y="2523"/>
                <a:ext cx="48" cy="40"/>
              </a:xfrm>
              <a:custGeom>
                <a:avLst/>
                <a:gdLst>
                  <a:gd name="T0" fmla="*/ 0 w 144"/>
                  <a:gd name="T1" fmla="*/ 0 h 120"/>
                  <a:gd name="T2" fmla="*/ 0 w 144"/>
                  <a:gd name="T3" fmla="*/ 0 h 120"/>
                  <a:gd name="T4" fmla="*/ 0 w 144"/>
                  <a:gd name="T5" fmla="*/ 0 h 120"/>
                  <a:gd name="T6" fmla="*/ 0 w 144"/>
                  <a:gd name="T7" fmla="*/ 0 h 120"/>
                  <a:gd name="T8" fmla="*/ 0 w 144"/>
                  <a:gd name="T9" fmla="*/ 0 h 120"/>
                  <a:gd name="T10" fmla="*/ 0 60000 65536"/>
                  <a:gd name="T11" fmla="*/ 0 60000 65536"/>
                  <a:gd name="T12" fmla="*/ 0 60000 65536"/>
                  <a:gd name="T13" fmla="*/ 0 60000 65536"/>
                  <a:gd name="T14" fmla="*/ 0 60000 65536"/>
                  <a:gd name="T15" fmla="*/ 0 w 144"/>
                  <a:gd name="T16" fmla="*/ 0 h 120"/>
                  <a:gd name="T17" fmla="*/ 144 w 144"/>
                  <a:gd name="T18" fmla="*/ 120 h 120"/>
                </a:gdLst>
                <a:ahLst/>
                <a:cxnLst>
                  <a:cxn ang="T10">
                    <a:pos x="T0" y="T1"/>
                  </a:cxn>
                  <a:cxn ang="T11">
                    <a:pos x="T2" y="T3"/>
                  </a:cxn>
                  <a:cxn ang="T12">
                    <a:pos x="T4" y="T5"/>
                  </a:cxn>
                  <a:cxn ang="T13">
                    <a:pos x="T6" y="T7"/>
                  </a:cxn>
                  <a:cxn ang="T14">
                    <a:pos x="T8" y="T9"/>
                  </a:cxn>
                </a:cxnLst>
                <a:rect l="T15" t="T16" r="T17" b="T18"/>
                <a:pathLst>
                  <a:path w="144" h="120">
                    <a:moveTo>
                      <a:pt x="0" y="0"/>
                    </a:moveTo>
                    <a:lnTo>
                      <a:pt x="0" y="120"/>
                    </a:lnTo>
                    <a:lnTo>
                      <a:pt x="144" y="120"/>
                    </a:lnTo>
                    <a:lnTo>
                      <a:pt x="144" y="24"/>
                    </a:lnTo>
                    <a:lnTo>
                      <a:pt x="0" y="0"/>
                    </a:lnTo>
                  </a:path>
                </a:pathLst>
              </a:cu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9736" name="Freeform 177"/>
              <p:cNvSpPr>
                <a:spLocks/>
              </p:cNvSpPr>
              <p:nvPr/>
            </p:nvSpPr>
            <p:spPr bwMode="auto">
              <a:xfrm>
                <a:off x="1315" y="2450"/>
                <a:ext cx="32" cy="36"/>
              </a:xfrm>
              <a:custGeom>
                <a:avLst/>
                <a:gdLst>
                  <a:gd name="T0" fmla="*/ 0 w 98"/>
                  <a:gd name="T1" fmla="*/ 0 h 108"/>
                  <a:gd name="T2" fmla="*/ 0 w 98"/>
                  <a:gd name="T3" fmla="*/ 0 h 108"/>
                  <a:gd name="T4" fmla="*/ 0 w 98"/>
                  <a:gd name="T5" fmla="*/ 0 h 108"/>
                  <a:gd name="T6" fmla="*/ 0 w 98"/>
                  <a:gd name="T7" fmla="*/ 0 h 108"/>
                  <a:gd name="T8" fmla="*/ 0 w 98"/>
                  <a:gd name="T9" fmla="*/ 0 h 108"/>
                  <a:gd name="T10" fmla="*/ 0 60000 65536"/>
                  <a:gd name="T11" fmla="*/ 0 60000 65536"/>
                  <a:gd name="T12" fmla="*/ 0 60000 65536"/>
                  <a:gd name="T13" fmla="*/ 0 60000 65536"/>
                  <a:gd name="T14" fmla="*/ 0 60000 65536"/>
                  <a:gd name="T15" fmla="*/ 0 w 98"/>
                  <a:gd name="T16" fmla="*/ 0 h 108"/>
                  <a:gd name="T17" fmla="*/ 98 w 98"/>
                  <a:gd name="T18" fmla="*/ 108 h 108"/>
                </a:gdLst>
                <a:ahLst/>
                <a:cxnLst>
                  <a:cxn ang="T10">
                    <a:pos x="T0" y="T1"/>
                  </a:cxn>
                  <a:cxn ang="T11">
                    <a:pos x="T2" y="T3"/>
                  </a:cxn>
                  <a:cxn ang="T12">
                    <a:pos x="T4" y="T5"/>
                  </a:cxn>
                  <a:cxn ang="T13">
                    <a:pos x="T6" y="T7"/>
                  </a:cxn>
                  <a:cxn ang="T14">
                    <a:pos x="T8" y="T9"/>
                  </a:cxn>
                </a:cxnLst>
                <a:rect l="T15" t="T16" r="T17" b="T18"/>
                <a:pathLst>
                  <a:path w="98" h="108">
                    <a:moveTo>
                      <a:pt x="54" y="0"/>
                    </a:moveTo>
                    <a:lnTo>
                      <a:pt x="0" y="108"/>
                    </a:lnTo>
                    <a:lnTo>
                      <a:pt x="72" y="99"/>
                    </a:lnTo>
                    <a:lnTo>
                      <a:pt x="98" y="27"/>
                    </a:lnTo>
                    <a:lnTo>
                      <a:pt x="54" y="0"/>
                    </a:lnTo>
                    <a:close/>
                  </a:path>
                </a:pathLst>
              </a:custGeom>
              <a:solidFill>
                <a:srgbClr val="C0C0C0"/>
              </a:solidFill>
              <a:ln w="6350">
                <a:solidFill>
                  <a:srgbClr val="000000"/>
                </a:solidFill>
                <a:round/>
                <a:headEnd/>
                <a:tailEnd/>
              </a:ln>
            </p:spPr>
            <p:txBody>
              <a:bodyPr/>
              <a:lstStyle/>
              <a:p>
                <a:endParaRPr lang="zh-CN" altLang="en-US"/>
              </a:p>
            </p:txBody>
          </p:sp>
          <p:sp>
            <p:nvSpPr>
              <p:cNvPr id="29737" name="Freeform 178"/>
              <p:cNvSpPr>
                <a:spLocks/>
              </p:cNvSpPr>
              <p:nvPr/>
            </p:nvSpPr>
            <p:spPr bwMode="auto">
              <a:xfrm>
                <a:off x="1258" y="2690"/>
                <a:ext cx="152" cy="12"/>
              </a:xfrm>
              <a:custGeom>
                <a:avLst/>
                <a:gdLst>
                  <a:gd name="T0" fmla="*/ 0 w 457"/>
                  <a:gd name="T1" fmla="*/ 0 h 37"/>
                  <a:gd name="T2" fmla="*/ 0 w 457"/>
                  <a:gd name="T3" fmla="*/ 0 h 37"/>
                  <a:gd name="T4" fmla="*/ 0 w 457"/>
                  <a:gd name="T5" fmla="*/ 0 h 37"/>
                  <a:gd name="T6" fmla="*/ 0 w 457"/>
                  <a:gd name="T7" fmla="*/ 0 h 37"/>
                  <a:gd name="T8" fmla="*/ 0 w 457"/>
                  <a:gd name="T9" fmla="*/ 0 h 37"/>
                  <a:gd name="T10" fmla="*/ 0 60000 65536"/>
                  <a:gd name="T11" fmla="*/ 0 60000 65536"/>
                  <a:gd name="T12" fmla="*/ 0 60000 65536"/>
                  <a:gd name="T13" fmla="*/ 0 60000 65536"/>
                  <a:gd name="T14" fmla="*/ 0 60000 65536"/>
                  <a:gd name="T15" fmla="*/ 0 w 457"/>
                  <a:gd name="T16" fmla="*/ 0 h 37"/>
                  <a:gd name="T17" fmla="*/ 457 w 457"/>
                  <a:gd name="T18" fmla="*/ 37 h 37"/>
                </a:gdLst>
                <a:ahLst/>
                <a:cxnLst>
                  <a:cxn ang="T10">
                    <a:pos x="T0" y="T1"/>
                  </a:cxn>
                  <a:cxn ang="T11">
                    <a:pos x="T2" y="T3"/>
                  </a:cxn>
                  <a:cxn ang="T12">
                    <a:pos x="T4" y="T5"/>
                  </a:cxn>
                  <a:cxn ang="T13">
                    <a:pos x="T6" y="T7"/>
                  </a:cxn>
                  <a:cxn ang="T14">
                    <a:pos x="T8" y="T9"/>
                  </a:cxn>
                </a:cxnLst>
                <a:rect l="T15" t="T16" r="T17" b="T18"/>
                <a:pathLst>
                  <a:path w="457" h="37">
                    <a:moveTo>
                      <a:pt x="0" y="0"/>
                    </a:moveTo>
                    <a:lnTo>
                      <a:pt x="457" y="0"/>
                    </a:lnTo>
                    <a:lnTo>
                      <a:pt x="457" y="37"/>
                    </a:lnTo>
                    <a:lnTo>
                      <a:pt x="6" y="37"/>
                    </a:lnTo>
                    <a:lnTo>
                      <a:pt x="0" y="0"/>
                    </a:lnTo>
                    <a:close/>
                  </a:path>
                </a:pathLst>
              </a:custGeom>
              <a:solidFill>
                <a:srgbClr val="808080"/>
              </a:solidFill>
              <a:ln w="6350">
                <a:solidFill>
                  <a:srgbClr val="000000"/>
                </a:solidFill>
                <a:round/>
                <a:headEnd/>
                <a:tailEnd/>
              </a:ln>
            </p:spPr>
            <p:txBody>
              <a:bodyPr/>
              <a:lstStyle/>
              <a:p>
                <a:endParaRPr lang="zh-CN" altLang="en-US"/>
              </a:p>
            </p:txBody>
          </p:sp>
          <p:sp>
            <p:nvSpPr>
              <p:cNvPr id="29738" name="Freeform 179"/>
              <p:cNvSpPr>
                <a:spLocks/>
              </p:cNvSpPr>
              <p:nvPr/>
            </p:nvSpPr>
            <p:spPr bwMode="auto">
              <a:xfrm>
                <a:off x="1142" y="2216"/>
                <a:ext cx="63" cy="77"/>
              </a:xfrm>
              <a:custGeom>
                <a:avLst/>
                <a:gdLst>
                  <a:gd name="T0" fmla="*/ 0 w 191"/>
                  <a:gd name="T1" fmla="*/ 0 h 232"/>
                  <a:gd name="T2" fmla="*/ 0 w 191"/>
                  <a:gd name="T3" fmla="*/ 0 h 232"/>
                  <a:gd name="T4" fmla="*/ 0 w 191"/>
                  <a:gd name="T5" fmla="*/ 0 h 232"/>
                  <a:gd name="T6" fmla="*/ 0 w 191"/>
                  <a:gd name="T7" fmla="*/ 0 h 232"/>
                  <a:gd name="T8" fmla="*/ 0 w 191"/>
                  <a:gd name="T9" fmla="*/ 0 h 232"/>
                  <a:gd name="T10" fmla="*/ 0 60000 65536"/>
                  <a:gd name="T11" fmla="*/ 0 60000 65536"/>
                  <a:gd name="T12" fmla="*/ 0 60000 65536"/>
                  <a:gd name="T13" fmla="*/ 0 60000 65536"/>
                  <a:gd name="T14" fmla="*/ 0 60000 65536"/>
                  <a:gd name="T15" fmla="*/ 0 w 191"/>
                  <a:gd name="T16" fmla="*/ 0 h 232"/>
                  <a:gd name="T17" fmla="*/ 191 w 191"/>
                  <a:gd name="T18" fmla="*/ 232 h 232"/>
                </a:gdLst>
                <a:ahLst/>
                <a:cxnLst>
                  <a:cxn ang="T10">
                    <a:pos x="T0" y="T1"/>
                  </a:cxn>
                  <a:cxn ang="T11">
                    <a:pos x="T2" y="T3"/>
                  </a:cxn>
                  <a:cxn ang="T12">
                    <a:pos x="T4" y="T5"/>
                  </a:cxn>
                  <a:cxn ang="T13">
                    <a:pos x="T6" y="T7"/>
                  </a:cxn>
                  <a:cxn ang="T14">
                    <a:pos x="T8" y="T9"/>
                  </a:cxn>
                </a:cxnLst>
                <a:rect l="T15" t="T16" r="T17" b="T18"/>
                <a:pathLst>
                  <a:path w="191" h="232">
                    <a:moveTo>
                      <a:pt x="180" y="0"/>
                    </a:moveTo>
                    <a:lnTo>
                      <a:pt x="2" y="166"/>
                    </a:lnTo>
                    <a:lnTo>
                      <a:pt x="0" y="232"/>
                    </a:lnTo>
                    <a:lnTo>
                      <a:pt x="191" y="76"/>
                    </a:lnTo>
                    <a:lnTo>
                      <a:pt x="180" y="0"/>
                    </a:lnTo>
                    <a:close/>
                  </a:path>
                </a:pathLst>
              </a:custGeom>
              <a:solidFill>
                <a:srgbClr val="C0C0C0"/>
              </a:solidFill>
              <a:ln w="6350">
                <a:solidFill>
                  <a:srgbClr val="000000"/>
                </a:solidFill>
                <a:round/>
                <a:headEnd/>
                <a:tailEnd/>
              </a:ln>
            </p:spPr>
            <p:txBody>
              <a:bodyPr/>
              <a:lstStyle/>
              <a:p>
                <a:endParaRPr lang="zh-CN" altLang="en-US"/>
              </a:p>
            </p:txBody>
          </p:sp>
          <p:sp>
            <p:nvSpPr>
              <p:cNvPr id="29739" name="Freeform 180"/>
              <p:cNvSpPr>
                <a:spLocks/>
              </p:cNvSpPr>
              <p:nvPr/>
            </p:nvSpPr>
            <p:spPr bwMode="auto">
              <a:xfrm>
                <a:off x="1125" y="2011"/>
                <a:ext cx="97" cy="664"/>
              </a:xfrm>
              <a:custGeom>
                <a:avLst/>
                <a:gdLst>
                  <a:gd name="T0" fmla="*/ 0 w 289"/>
                  <a:gd name="T1" fmla="*/ 0 h 1991"/>
                  <a:gd name="T2" fmla="*/ 0 w 289"/>
                  <a:gd name="T3" fmla="*/ 0 h 1991"/>
                  <a:gd name="T4" fmla="*/ 0 w 289"/>
                  <a:gd name="T5" fmla="*/ 0 h 1991"/>
                  <a:gd name="T6" fmla="*/ 0 w 289"/>
                  <a:gd name="T7" fmla="*/ 0 h 1991"/>
                  <a:gd name="T8" fmla="*/ 0 w 289"/>
                  <a:gd name="T9" fmla="*/ 0 h 1991"/>
                  <a:gd name="T10" fmla="*/ 0 w 289"/>
                  <a:gd name="T11" fmla="*/ 0 h 1991"/>
                  <a:gd name="T12" fmla="*/ 0 w 289"/>
                  <a:gd name="T13" fmla="*/ 0 h 1991"/>
                  <a:gd name="T14" fmla="*/ 0 60000 65536"/>
                  <a:gd name="T15" fmla="*/ 0 60000 65536"/>
                  <a:gd name="T16" fmla="*/ 0 60000 65536"/>
                  <a:gd name="T17" fmla="*/ 0 60000 65536"/>
                  <a:gd name="T18" fmla="*/ 0 60000 65536"/>
                  <a:gd name="T19" fmla="*/ 0 60000 65536"/>
                  <a:gd name="T20" fmla="*/ 0 60000 65536"/>
                  <a:gd name="T21" fmla="*/ 0 w 289"/>
                  <a:gd name="T22" fmla="*/ 0 h 1991"/>
                  <a:gd name="T23" fmla="*/ 289 w 289"/>
                  <a:gd name="T24" fmla="*/ 1991 h 19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9" h="1991">
                    <a:moveTo>
                      <a:pt x="289" y="0"/>
                    </a:moveTo>
                    <a:lnTo>
                      <a:pt x="0" y="117"/>
                    </a:lnTo>
                    <a:lnTo>
                      <a:pt x="0" y="1991"/>
                    </a:lnTo>
                    <a:lnTo>
                      <a:pt x="54" y="1991"/>
                    </a:lnTo>
                    <a:lnTo>
                      <a:pt x="54" y="288"/>
                    </a:lnTo>
                    <a:lnTo>
                      <a:pt x="289" y="189"/>
                    </a:lnTo>
                    <a:lnTo>
                      <a:pt x="289" y="0"/>
                    </a:lnTo>
                    <a:close/>
                  </a:path>
                </a:pathLst>
              </a:custGeom>
              <a:solidFill>
                <a:srgbClr val="9F9F9F"/>
              </a:solidFill>
              <a:ln w="6350">
                <a:solidFill>
                  <a:srgbClr val="000000"/>
                </a:solidFill>
                <a:round/>
                <a:headEnd/>
                <a:tailEnd/>
              </a:ln>
            </p:spPr>
            <p:txBody>
              <a:bodyPr/>
              <a:lstStyle/>
              <a:p>
                <a:endParaRPr lang="zh-CN" altLang="en-US"/>
              </a:p>
            </p:txBody>
          </p:sp>
          <p:sp>
            <p:nvSpPr>
              <p:cNvPr id="29740" name="Freeform 181"/>
              <p:cNvSpPr>
                <a:spLocks/>
              </p:cNvSpPr>
              <p:nvPr/>
            </p:nvSpPr>
            <p:spPr bwMode="auto">
              <a:xfrm>
                <a:off x="1122" y="2675"/>
                <a:ext cx="553" cy="144"/>
              </a:xfrm>
              <a:custGeom>
                <a:avLst/>
                <a:gdLst>
                  <a:gd name="T0" fmla="*/ 0 w 1657"/>
                  <a:gd name="T1" fmla="*/ 0 h 433"/>
                  <a:gd name="T2" fmla="*/ 0 w 1657"/>
                  <a:gd name="T3" fmla="*/ 0 h 433"/>
                  <a:gd name="T4" fmla="*/ 0 w 1657"/>
                  <a:gd name="T5" fmla="*/ 0 h 433"/>
                  <a:gd name="T6" fmla="*/ 0 w 1657"/>
                  <a:gd name="T7" fmla="*/ 0 h 433"/>
                  <a:gd name="T8" fmla="*/ 0 w 1657"/>
                  <a:gd name="T9" fmla="*/ 0 h 433"/>
                  <a:gd name="T10" fmla="*/ 0 w 1657"/>
                  <a:gd name="T11" fmla="*/ 0 h 433"/>
                  <a:gd name="T12" fmla="*/ 0 w 1657"/>
                  <a:gd name="T13" fmla="*/ 0 h 433"/>
                  <a:gd name="T14" fmla="*/ 0 w 1657"/>
                  <a:gd name="T15" fmla="*/ 0 h 433"/>
                  <a:gd name="T16" fmla="*/ 0 w 1657"/>
                  <a:gd name="T17" fmla="*/ 0 h 433"/>
                  <a:gd name="T18" fmla="*/ 0 w 1657"/>
                  <a:gd name="T19" fmla="*/ 0 h 433"/>
                  <a:gd name="T20" fmla="*/ 0 w 1657"/>
                  <a:gd name="T21" fmla="*/ 0 h 4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57"/>
                  <a:gd name="T34" fmla="*/ 0 h 433"/>
                  <a:gd name="T35" fmla="*/ 1657 w 1657"/>
                  <a:gd name="T36" fmla="*/ 433 h 4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57" h="433">
                    <a:moveTo>
                      <a:pt x="0" y="433"/>
                    </a:moveTo>
                    <a:lnTo>
                      <a:pt x="0" y="0"/>
                    </a:lnTo>
                    <a:lnTo>
                      <a:pt x="361" y="0"/>
                    </a:lnTo>
                    <a:lnTo>
                      <a:pt x="433" y="72"/>
                    </a:lnTo>
                    <a:lnTo>
                      <a:pt x="649" y="72"/>
                    </a:lnTo>
                    <a:lnTo>
                      <a:pt x="720" y="145"/>
                    </a:lnTo>
                    <a:lnTo>
                      <a:pt x="1441" y="145"/>
                    </a:lnTo>
                    <a:lnTo>
                      <a:pt x="1441" y="289"/>
                    </a:lnTo>
                    <a:lnTo>
                      <a:pt x="1657" y="289"/>
                    </a:lnTo>
                    <a:lnTo>
                      <a:pt x="1657" y="433"/>
                    </a:lnTo>
                    <a:lnTo>
                      <a:pt x="0" y="433"/>
                    </a:lnTo>
                    <a:close/>
                  </a:path>
                </a:pathLst>
              </a:custGeom>
              <a:solidFill>
                <a:srgbClr val="C0C0C0"/>
              </a:solidFill>
              <a:ln w="6350">
                <a:solidFill>
                  <a:srgbClr val="000000"/>
                </a:solidFill>
                <a:round/>
                <a:headEnd/>
                <a:tailEnd/>
              </a:ln>
            </p:spPr>
            <p:txBody>
              <a:bodyPr/>
              <a:lstStyle/>
              <a:p>
                <a:endParaRPr lang="zh-CN" altLang="en-US"/>
              </a:p>
            </p:txBody>
          </p:sp>
          <p:sp>
            <p:nvSpPr>
              <p:cNvPr id="29741" name="Rectangle 182"/>
              <p:cNvSpPr>
                <a:spLocks noChangeArrowheads="1"/>
              </p:cNvSpPr>
              <p:nvPr/>
            </p:nvSpPr>
            <p:spPr bwMode="auto">
              <a:xfrm>
                <a:off x="1124" y="2773"/>
                <a:ext cx="405" cy="44"/>
              </a:xfrm>
              <a:prstGeom prst="rect">
                <a:avLst/>
              </a:prstGeom>
              <a:solidFill>
                <a:srgbClr val="C0C0C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42" name="Line 183"/>
              <p:cNvSpPr>
                <a:spLocks noChangeShapeType="1"/>
              </p:cNvSpPr>
              <p:nvPr/>
            </p:nvSpPr>
            <p:spPr bwMode="auto">
              <a:xfrm>
                <a:off x="1104" y="2474"/>
                <a:ext cx="1" cy="8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43" name="Freeform 184"/>
              <p:cNvSpPr>
                <a:spLocks/>
              </p:cNvSpPr>
              <p:nvPr/>
            </p:nvSpPr>
            <p:spPr bwMode="auto">
              <a:xfrm>
                <a:off x="1089" y="2558"/>
                <a:ext cx="36" cy="42"/>
              </a:xfrm>
              <a:custGeom>
                <a:avLst/>
                <a:gdLst>
                  <a:gd name="T0" fmla="*/ 0 w 108"/>
                  <a:gd name="T1" fmla="*/ 0 h 126"/>
                  <a:gd name="T2" fmla="*/ 0 w 108"/>
                  <a:gd name="T3" fmla="*/ 0 h 126"/>
                  <a:gd name="T4" fmla="*/ 0 w 108"/>
                  <a:gd name="T5" fmla="*/ 0 h 126"/>
                  <a:gd name="T6" fmla="*/ 0 w 108"/>
                  <a:gd name="T7" fmla="*/ 0 h 126"/>
                  <a:gd name="T8" fmla="*/ 0 w 108"/>
                  <a:gd name="T9" fmla="*/ 0 h 126"/>
                  <a:gd name="T10" fmla="*/ 0 w 108"/>
                  <a:gd name="T11" fmla="*/ 0 h 126"/>
                  <a:gd name="T12" fmla="*/ 0 w 108"/>
                  <a:gd name="T13" fmla="*/ 0 h 126"/>
                  <a:gd name="T14" fmla="*/ 0 60000 65536"/>
                  <a:gd name="T15" fmla="*/ 0 60000 65536"/>
                  <a:gd name="T16" fmla="*/ 0 60000 65536"/>
                  <a:gd name="T17" fmla="*/ 0 60000 65536"/>
                  <a:gd name="T18" fmla="*/ 0 60000 65536"/>
                  <a:gd name="T19" fmla="*/ 0 60000 65536"/>
                  <a:gd name="T20" fmla="*/ 0 60000 65536"/>
                  <a:gd name="T21" fmla="*/ 0 w 108"/>
                  <a:gd name="T22" fmla="*/ 0 h 126"/>
                  <a:gd name="T23" fmla="*/ 108 w 108"/>
                  <a:gd name="T24" fmla="*/ 126 h 1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126">
                    <a:moveTo>
                      <a:pt x="0" y="126"/>
                    </a:moveTo>
                    <a:lnTo>
                      <a:pt x="0" y="0"/>
                    </a:lnTo>
                    <a:lnTo>
                      <a:pt x="108" y="0"/>
                    </a:lnTo>
                    <a:lnTo>
                      <a:pt x="108" y="45"/>
                    </a:lnTo>
                    <a:lnTo>
                      <a:pt x="36" y="45"/>
                    </a:lnTo>
                    <a:lnTo>
                      <a:pt x="36" y="126"/>
                    </a:lnTo>
                    <a:lnTo>
                      <a:pt x="0" y="126"/>
                    </a:lnTo>
                    <a:close/>
                  </a:path>
                </a:pathLst>
              </a:custGeom>
              <a:solidFill>
                <a:srgbClr val="C0C0C0"/>
              </a:solidFill>
              <a:ln w="6350">
                <a:solidFill>
                  <a:srgbClr val="000000"/>
                </a:solidFill>
                <a:round/>
                <a:headEnd/>
                <a:tailEnd/>
              </a:ln>
            </p:spPr>
            <p:txBody>
              <a:bodyPr/>
              <a:lstStyle/>
              <a:p>
                <a:endParaRPr lang="zh-CN" altLang="en-US"/>
              </a:p>
            </p:txBody>
          </p:sp>
          <p:sp>
            <p:nvSpPr>
              <p:cNvPr id="29744" name="Freeform 185"/>
              <p:cNvSpPr>
                <a:spLocks/>
              </p:cNvSpPr>
              <p:nvPr/>
            </p:nvSpPr>
            <p:spPr bwMode="auto">
              <a:xfrm>
                <a:off x="1291" y="2528"/>
                <a:ext cx="122" cy="174"/>
              </a:xfrm>
              <a:custGeom>
                <a:avLst/>
                <a:gdLst>
                  <a:gd name="T0" fmla="*/ 0 w 368"/>
                  <a:gd name="T1" fmla="*/ 0 h 523"/>
                  <a:gd name="T2" fmla="*/ 0 w 368"/>
                  <a:gd name="T3" fmla="*/ 0 h 523"/>
                  <a:gd name="T4" fmla="*/ 0 w 368"/>
                  <a:gd name="T5" fmla="*/ 0 h 523"/>
                  <a:gd name="T6" fmla="*/ 0 w 368"/>
                  <a:gd name="T7" fmla="*/ 0 h 523"/>
                  <a:gd name="T8" fmla="*/ 0 w 368"/>
                  <a:gd name="T9" fmla="*/ 0 h 523"/>
                  <a:gd name="T10" fmla="*/ 0 60000 65536"/>
                  <a:gd name="T11" fmla="*/ 0 60000 65536"/>
                  <a:gd name="T12" fmla="*/ 0 60000 65536"/>
                  <a:gd name="T13" fmla="*/ 0 60000 65536"/>
                  <a:gd name="T14" fmla="*/ 0 60000 65536"/>
                  <a:gd name="T15" fmla="*/ 0 w 368"/>
                  <a:gd name="T16" fmla="*/ 0 h 523"/>
                  <a:gd name="T17" fmla="*/ 368 w 368"/>
                  <a:gd name="T18" fmla="*/ 523 h 523"/>
                </a:gdLst>
                <a:ahLst/>
                <a:cxnLst>
                  <a:cxn ang="T10">
                    <a:pos x="T0" y="T1"/>
                  </a:cxn>
                  <a:cxn ang="T11">
                    <a:pos x="T2" y="T3"/>
                  </a:cxn>
                  <a:cxn ang="T12">
                    <a:pos x="T4" y="T5"/>
                  </a:cxn>
                  <a:cxn ang="T13">
                    <a:pos x="T6" y="T7"/>
                  </a:cxn>
                  <a:cxn ang="T14">
                    <a:pos x="T8" y="T9"/>
                  </a:cxn>
                </a:cxnLst>
                <a:rect l="T15" t="T16" r="T17" b="T18"/>
                <a:pathLst>
                  <a:path w="368" h="523">
                    <a:moveTo>
                      <a:pt x="0" y="0"/>
                    </a:moveTo>
                    <a:lnTo>
                      <a:pt x="368" y="523"/>
                    </a:lnTo>
                    <a:lnTo>
                      <a:pt x="314" y="513"/>
                    </a:lnTo>
                    <a:lnTo>
                      <a:pt x="0" y="72"/>
                    </a:lnTo>
                    <a:lnTo>
                      <a:pt x="0" y="0"/>
                    </a:lnTo>
                    <a:close/>
                  </a:path>
                </a:pathLst>
              </a:custGeom>
              <a:solidFill>
                <a:srgbClr val="9F9F9F"/>
              </a:solidFill>
              <a:ln w="6350">
                <a:solidFill>
                  <a:srgbClr val="000000"/>
                </a:solidFill>
                <a:round/>
                <a:headEnd/>
                <a:tailEnd/>
              </a:ln>
            </p:spPr>
            <p:txBody>
              <a:bodyPr/>
              <a:lstStyle/>
              <a:p>
                <a:endParaRPr lang="zh-CN" altLang="en-US"/>
              </a:p>
            </p:txBody>
          </p:sp>
          <p:sp>
            <p:nvSpPr>
              <p:cNvPr id="29745" name="Freeform 186"/>
              <p:cNvSpPr>
                <a:spLocks/>
              </p:cNvSpPr>
              <p:nvPr/>
            </p:nvSpPr>
            <p:spPr bwMode="auto">
              <a:xfrm>
                <a:off x="1026" y="2627"/>
                <a:ext cx="96" cy="192"/>
              </a:xfrm>
              <a:custGeom>
                <a:avLst/>
                <a:gdLst>
                  <a:gd name="T0" fmla="*/ 0 w 288"/>
                  <a:gd name="T1" fmla="*/ 0 h 577"/>
                  <a:gd name="T2" fmla="*/ 0 w 288"/>
                  <a:gd name="T3" fmla="*/ 0 h 577"/>
                  <a:gd name="T4" fmla="*/ 0 w 288"/>
                  <a:gd name="T5" fmla="*/ 0 h 577"/>
                  <a:gd name="T6" fmla="*/ 0 w 288"/>
                  <a:gd name="T7" fmla="*/ 0 h 577"/>
                  <a:gd name="T8" fmla="*/ 0 w 288"/>
                  <a:gd name="T9" fmla="*/ 0 h 577"/>
                  <a:gd name="T10" fmla="*/ 0 w 288"/>
                  <a:gd name="T11" fmla="*/ 0 h 577"/>
                  <a:gd name="T12" fmla="*/ 0 60000 65536"/>
                  <a:gd name="T13" fmla="*/ 0 60000 65536"/>
                  <a:gd name="T14" fmla="*/ 0 60000 65536"/>
                  <a:gd name="T15" fmla="*/ 0 60000 65536"/>
                  <a:gd name="T16" fmla="*/ 0 60000 65536"/>
                  <a:gd name="T17" fmla="*/ 0 60000 65536"/>
                  <a:gd name="T18" fmla="*/ 0 w 288"/>
                  <a:gd name="T19" fmla="*/ 0 h 577"/>
                  <a:gd name="T20" fmla="*/ 288 w 288"/>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288" h="577">
                    <a:moveTo>
                      <a:pt x="216" y="0"/>
                    </a:moveTo>
                    <a:lnTo>
                      <a:pt x="0" y="216"/>
                    </a:lnTo>
                    <a:lnTo>
                      <a:pt x="0" y="577"/>
                    </a:lnTo>
                    <a:lnTo>
                      <a:pt x="288" y="577"/>
                    </a:lnTo>
                    <a:lnTo>
                      <a:pt x="288" y="144"/>
                    </a:lnTo>
                    <a:lnTo>
                      <a:pt x="216" y="0"/>
                    </a:lnTo>
                    <a:close/>
                  </a:path>
                </a:pathLst>
              </a:custGeom>
              <a:solidFill>
                <a:srgbClr val="C0C0C0"/>
              </a:solidFill>
              <a:ln w="6350">
                <a:solidFill>
                  <a:srgbClr val="000000"/>
                </a:solidFill>
                <a:round/>
                <a:headEnd/>
                <a:tailEnd/>
              </a:ln>
            </p:spPr>
            <p:txBody>
              <a:bodyPr/>
              <a:lstStyle/>
              <a:p>
                <a:endParaRPr lang="zh-CN" altLang="en-US"/>
              </a:p>
            </p:txBody>
          </p:sp>
          <p:sp>
            <p:nvSpPr>
              <p:cNvPr id="29746" name="Rectangle 187"/>
              <p:cNvSpPr>
                <a:spLocks noChangeArrowheads="1"/>
              </p:cNvSpPr>
              <p:nvPr/>
            </p:nvSpPr>
            <p:spPr bwMode="auto">
              <a:xfrm>
                <a:off x="1004" y="2913"/>
                <a:ext cx="668" cy="24"/>
              </a:xfrm>
              <a:prstGeom prst="rect">
                <a:avLst/>
              </a:prstGeom>
              <a:solidFill>
                <a:srgbClr val="9F9F9F"/>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47" name="Rectangle 188"/>
              <p:cNvSpPr>
                <a:spLocks noChangeArrowheads="1"/>
              </p:cNvSpPr>
              <p:nvPr/>
            </p:nvSpPr>
            <p:spPr bwMode="auto">
              <a:xfrm>
                <a:off x="1004" y="2869"/>
                <a:ext cx="668" cy="40"/>
              </a:xfrm>
              <a:prstGeom prst="rect">
                <a:avLst/>
              </a:prstGeom>
              <a:solidFill>
                <a:srgbClr val="9F9F9F"/>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48" name="Rectangle 189"/>
              <p:cNvSpPr>
                <a:spLocks noChangeArrowheads="1"/>
              </p:cNvSpPr>
              <p:nvPr/>
            </p:nvSpPr>
            <p:spPr bwMode="auto">
              <a:xfrm>
                <a:off x="1004" y="2821"/>
                <a:ext cx="668" cy="44"/>
              </a:xfrm>
              <a:prstGeom prst="rect">
                <a:avLst/>
              </a:prstGeom>
              <a:solidFill>
                <a:srgbClr val="9F9F9F"/>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49" name="Rectangle 190"/>
              <p:cNvSpPr>
                <a:spLocks noChangeArrowheads="1"/>
              </p:cNvSpPr>
              <p:nvPr/>
            </p:nvSpPr>
            <p:spPr bwMode="auto">
              <a:xfrm>
                <a:off x="1585" y="2785"/>
                <a:ext cx="68" cy="20"/>
              </a:xfrm>
              <a:prstGeom prst="rect">
                <a:avLst/>
              </a:prstGeom>
              <a:solidFill>
                <a:srgbClr val="9F9F9F"/>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50" name="Oval 191"/>
              <p:cNvSpPr>
                <a:spLocks noChangeArrowheads="1"/>
              </p:cNvSpPr>
              <p:nvPr/>
            </p:nvSpPr>
            <p:spPr bwMode="auto">
              <a:xfrm>
                <a:off x="1074" y="2603"/>
                <a:ext cx="48" cy="48"/>
              </a:xfrm>
              <a:prstGeom prst="ellipse">
                <a:avLst/>
              </a:prstGeom>
              <a:solidFill>
                <a:srgbClr val="9F9F9F"/>
              </a:solidFill>
              <a:ln w="6350">
                <a:solidFill>
                  <a:srgbClr val="000000"/>
                </a:solidFill>
                <a:round/>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51" name="Rectangle 192"/>
              <p:cNvSpPr>
                <a:spLocks noChangeArrowheads="1"/>
              </p:cNvSpPr>
              <p:nvPr/>
            </p:nvSpPr>
            <p:spPr bwMode="auto">
              <a:xfrm>
                <a:off x="1245" y="2509"/>
                <a:ext cx="44" cy="44"/>
              </a:xfrm>
              <a:prstGeom prst="rect">
                <a:avLst/>
              </a:prstGeom>
              <a:solidFill>
                <a:srgbClr val="80808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52" name="Freeform 193"/>
              <p:cNvSpPr>
                <a:spLocks/>
              </p:cNvSpPr>
              <p:nvPr/>
            </p:nvSpPr>
            <p:spPr bwMode="auto">
              <a:xfrm>
                <a:off x="1219" y="2483"/>
                <a:ext cx="191" cy="192"/>
              </a:xfrm>
              <a:custGeom>
                <a:avLst/>
                <a:gdLst>
                  <a:gd name="T0" fmla="*/ 0 w 575"/>
                  <a:gd name="T1" fmla="*/ 0 h 576"/>
                  <a:gd name="T2" fmla="*/ 0 w 575"/>
                  <a:gd name="T3" fmla="*/ 0 h 576"/>
                  <a:gd name="T4" fmla="*/ 0 w 575"/>
                  <a:gd name="T5" fmla="*/ 0 h 576"/>
                  <a:gd name="T6" fmla="*/ 0 w 575"/>
                  <a:gd name="T7" fmla="*/ 0 h 576"/>
                  <a:gd name="T8" fmla="*/ 0 w 575"/>
                  <a:gd name="T9" fmla="*/ 0 h 576"/>
                  <a:gd name="T10" fmla="*/ 0 w 575"/>
                  <a:gd name="T11" fmla="*/ 0 h 576"/>
                  <a:gd name="T12" fmla="*/ 0 w 575"/>
                  <a:gd name="T13" fmla="*/ 0 h 576"/>
                  <a:gd name="T14" fmla="*/ 0 60000 65536"/>
                  <a:gd name="T15" fmla="*/ 0 60000 65536"/>
                  <a:gd name="T16" fmla="*/ 0 60000 65536"/>
                  <a:gd name="T17" fmla="*/ 0 60000 65536"/>
                  <a:gd name="T18" fmla="*/ 0 60000 65536"/>
                  <a:gd name="T19" fmla="*/ 0 60000 65536"/>
                  <a:gd name="T20" fmla="*/ 0 60000 65536"/>
                  <a:gd name="T21" fmla="*/ 0 w 575"/>
                  <a:gd name="T22" fmla="*/ 0 h 576"/>
                  <a:gd name="T23" fmla="*/ 575 w 575"/>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5" h="576">
                    <a:moveTo>
                      <a:pt x="72" y="576"/>
                    </a:moveTo>
                    <a:lnTo>
                      <a:pt x="72" y="72"/>
                    </a:lnTo>
                    <a:lnTo>
                      <a:pt x="575" y="72"/>
                    </a:lnTo>
                    <a:lnTo>
                      <a:pt x="575" y="0"/>
                    </a:lnTo>
                    <a:lnTo>
                      <a:pt x="0" y="0"/>
                    </a:lnTo>
                    <a:lnTo>
                      <a:pt x="0" y="576"/>
                    </a:lnTo>
                    <a:lnTo>
                      <a:pt x="72" y="576"/>
                    </a:lnTo>
                    <a:close/>
                  </a:path>
                </a:pathLst>
              </a:custGeom>
              <a:solidFill>
                <a:srgbClr val="C0C0C0"/>
              </a:solidFill>
              <a:ln w="6350">
                <a:solidFill>
                  <a:srgbClr val="000000"/>
                </a:solidFill>
                <a:round/>
                <a:headEnd/>
                <a:tailEnd/>
              </a:ln>
            </p:spPr>
            <p:txBody>
              <a:bodyPr/>
              <a:lstStyle/>
              <a:p>
                <a:endParaRPr lang="zh-CN" altLang="en-US"/>
              </a:p>
            </p:txBody>
          </p:sp>
          <p:grpSp>
            <p:nvGrpSpPr>
              <p:cNvPr id="29753" name="Group 194"/>
              <p:cNvGrpSpPr>
                <a:grpSpLocks/>
              </p:cNvGrpSpPr>
              <p:nvPr/>
            </p:nvGrpSpPr>
            <p:grpSpPr bwMode="auto">
              <a:xfrm>
                <a:off x="1062" y="2302"/>
                <a:ext cx="214" cy="194"/>
                <a:chOff x="1062" y="2302"/>
                <a:chExt cx="214" cy="194"/>
              </a:xfrm>
            </p:grpSpPr>
            <p:sp>
              <p:nvSpPr>
                <p:cNvPr id="29776" name="Oval 195"/>
                <p:cNvSpPr>
                  <a:spLocks noChangeArrowheads="1"/>
                </p:cNvSpPr>
                <p:nvPr/>
              </p:nvSpPr>
              <p:spPr bwMode="auto">
                <a:xfrm>
                  <a:off x="1081" y="2302"/>
                  <a:ext cx="195" cy="194"/>
                </a:xfrm>
                <a:prstGeom prst="ellipse">
                  <a:avLst/>
                </a:prstGeom>
                <a:solidFill>
                  <a:srgbClr val="808080"/>
                </a:solidFill>
                <a:ln w="6350">
                  <a:solidFill>
                    <a:srgbClr val="000000"/>
                  </a:solidFill>
                  <a:round/>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77" name="Oval 196"/>
                <p:cNvSpPr>
                  <a:spLocks noChangeArrowheads="1"/>
                </p:cNvSpPr>
                <p:nvPr/>
              </p:nvSpPr>
              <p:spPr bwMode="auto">
                <a:xfrm>
                  <a:off x="1062" y="2302"/>
                  <a:ext cx="195" cy="194"/>
                </a:xfrm>
                <a:prstGeom prst="ellipse">
                  <a:avLst/>
                </a:prstGeom>
                <a:solidFill>
                  <a:srgbClr val="C0C0C0"/>
                </a:solidFill>
                <a:ln w="6350">
                  <a:solidFill>
                    <a:srgbClr val="000000"/>
                  </a:solidFill>
                  <a:round/>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grpSp>
          <p:grpSp>
            <p:nvGrpSpPr>
              <p:cNvPr id="29754" name="Group 197"/>
              <p:cNvGrpSpPr>
                <a:grpSpLocks/>
              </p:cNvGrpSpPr>
              <p:nvPr/>
            </p:nvGrpSpPr>
            <p:grpSpPr bwMode="auto">
              <a:xfrm>
                <a:off x="1146" y="2677"/>
                <a:ext cx="73" cy="188"/>
                <a:chOff x="1146" y="2677"/>
                <a:chExt cx="73" cy="188"/>
              </a:xfrm>
            </p:grpSpPr>
            <p:sp>
              <p:nvSpPr>
                <p:cNvPr id="29767" name="Rectangle 198"/>
                <p:cNvSpPr>
                  <a:spLocks noChangeArrowheads="1"/>
                </p:cNvSpPr>
                <p:nvPr/>
              </p:nvSpPr>
              <p:spPr bwMode="auto">
                <a:xfrm>
                  <a:off x="1148" y="2677"/>
                  <a:ext cx="69" cy="188"/>
                </a:xfrm>
                <a:prstGeom prst="rect">
                  <a:avLst/>
                </a:prstGeom>
                <a:solidFill>
                  <a:srgbClr val="C0C0C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grpSp>
              <p:nvGrpSpPr>
                <p:cNvPr id="29768" name="Group 199"/>
                <p:cNvGrpSpPr>
                  <a:grpSpLocks/>
                </p:cNvGrpSpPr>
                <p:nvPr/>
              </p:nvGrpSpPr>
              <p:grpSpPr bwMode="auto">
                <a:xfrm>
                  <a:off x="1146" y="2699"/>
                  <a:ext cx="73" cy="145"/>
                  <a:chOff x="1146" y="2699"/>
                  <a:chExt cx="73" cy="145"/>
                </a:xfrm>
              </p:grpSpPr>
              <p:sp>
                <p:nvSpPr>
                  <p:cNvPr id="29769" name="Line 200"/>
                  <p:cNvSpPr>
                    <a:spLocks noChangeShapeType="1"/>
                  </p:cNvSpPr>
                  <p:nvPr/>
                </p:nvSpPr>
                <p:spPr bwMode="auto">
                  <a:xfrm>
                    <a:off x="1146" y="2723"/>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0" name="Line 201"/>
                  <p:cNvSpPr>
                    <a:spLocks noChangeShapeType="1"/>
                  </p:cNvSpPr>
                  <p:nvPr/>
                </p:nvSpPr>
                <p:spPr bwMode="auto">
                  <a:xfrm>
                    <a:off x="1146" y="2795"/>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1" name="Line 202"/>
                  <p:cNvSpPr>
                    <a:spLocks noChangeShapeType="1"/>
                  </p:cNvSpPr>
                  <p:nvPr/>
                </p:nvSpPr>
                <p:spPr bwMode="auto">
                  <a:xfrm>
                    <a:off x="1146" y="2771"/>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2" name="Line 203"/>
                  <p:cNvSpPr>
                    <a:spLocks noChangeShapeType="1"/>
                  </p:cNvSpPr>
                  <p:nvPr/>
                </p:nvSpPr>
                <p:spPr bwMode="auto">
                  <a:xfrm>
                    <a:off x="1146" y="2747"/>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3" name="Line 204"/>
                  <p:cNvSpPr>
                    <a:spLocks noChangeShapeType="1"/>
                  </p:cNvSpPr>
                  <p:nvPr/>
                </p:nvSpPr>
                <p:spPr bwMode="auto">
                  <a:xfrm>
                    <a:off x="1146" y="2699"/>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4" name="Line 205"/>
                  <p:cNvSpPr>
                    <a:spLocks noChangeShapeType="1"/>
                  </p:cNvSpPr>
                  <p:nvPr/>
                </p:nvSpPr>
                <p:spPr bwMode="auto">
                  <a:xfrm>
                    <a:off x="1146" y="2819"/>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775" name="Line 206"/>
                  <p:cNvSpPr>
                    <a:spLocks noChangeShapeType="1"/>
                  </p:cNvSpPr>
                  <p:nvPr/>
                </p:nvSpPr>
                <p:spPr bwMode="auto">
                  <a:xfrm>
                    <a:off x="1146" y="2843"/>
                    <a:ext cx="7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sp>
            <p:nvSpPr>
              <p:cNvPr id="29755" name="Rectangle 207"/>
              <p:cNvSpPr>
                <a:spLocks noChangeArrowheads="1"/>
              </p:cNvSpPr>
              <p:nvPr/>
            </p:nvSpPr>
            <p:spPr bwMode="auto">
              <a:xfrm>
                <a:off x="1605" y="2725"/>
                <a:ext cx="20" cy="44"/>
              </a:xfrm>
              <a:prstGeom prst="rect">
                <a:avLst/>
              </a:prstGeom>
              <a:solidFill>
                <a:srgbClr val="C0C0C0"/>
              </a:solidFill>
              <a:ln w="6350">
                <a:solidFill>
                  <a:srgbClr val="000000"/>
                </a:solidFill>
                <a:miter lim="800000"/>
                <a:headEnd/>
                <a:tailEnd/>
              </a:ln>
            </p:spPr>
            <p:txBody>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en-US"/>
              </a:p>
            </p:txBody>
          </p:sp>
          <p:sp>
            <p:nvSpPr>
              <p:cNvPr id="29756" name="Freeform 208"/>
              <p:cNvSpPr>
                <a:spLocks/>
              </p:cNvSpPr>
              <p:nvPr/>
            </p:nvSpPr>
            <p:spPr bwMode="auto">
              <a:xfrm>
                <a:off x="1470" y="2231"/>
                <a:ext cx="55" cy="93"/>
              </a:xfrm>
              <a:custGeom>
                <a:avLst/>
                <a:gdLst>
                  <a:gd name="T0" fmla="*/ 0 w 163"/>
                  <a:gd name="T1" fmla="*/ 0 h 279"/>
                  <a:gd name="T2" fmla="*/ 0 w 163"/>
                  <a:gd name="T3" fmla="*/ 0 h 279"/>
                  <a:gd name="T4" fmla="*/ 0 w 163"/>
                  <a:gd name="T5" fmla="*/ 0 h 279"/>
                  <a:gd name="T6" fmla="*/ 0 w 163"/>
                  <a:gd name="T7" fmla="*/ 0 h 279"/>
                  <a:gd name="T8" fmla="*/ 0 w 163"/>
                  <a:gd name="T9" fmla="*/ 0 h 279"/>
                  <a:gd name="T10" fmla="*/ 0 60000 65536"/>
                  <a:gd name="T11" fmla="*/ 0 60000 65536"/>
                  <a:gd name="T12" fmla="*/ 0 60000 65536"/>
                  <a:gd name="T13" fmla="*/ 0 60000 65536"/>
                  <a:gd name="T14" fmla="*/ 0 60000 65536"/>
                  <a:gd name="T15" fmla="*/ 0 w 163"/>
                  <a:gd name="T16" fmla="*/ 0 h 279"/>
                  <a:gd name="T17" fmla="*/ 163 w 163"/>
                  <a:gd name="T18" fmla="*/ 279 h 279"/>
                </a:gdLst>
                <a:ahLst/>
                <a:cxnLst>
                  <a:cxn ang="T10">
                    <a:pos x="T0" y="T1"/>
                  </a:cxn>
                  <a:cxn ang="T11">
                    <a:pos x="T2" y="T3"/>
                  </a:cxn>
                  <a:cxn ang="T12">
                    <a:pos x="T4" y="T5"/>
                  </a:cxn>
                  <a:cxn ang="T13">
                    <a:pos x="T6" y="T7"/>
                  </a:cxn>
                  <a:cxn ang="T14">
                    <a:pos x="T8" y="T9"/>
                  </a:cxn>
                </a:cxnLst>
                <a:rect l="T15" t="T16" r="T17" b="T18"/>
                <a:pathLst>
                  <a:path w="163" h="279">
                    <a:moveTo>
                      <a:pt x="136" y="0"/>
                    </a:moveTo>
                    <a:lnTo>
                      <a:pt x="0" y="234"/>
                    </a:lnTo>
                    <a:lnTo>
                      <a:pt x="27" y="279"/>
                    </a:lnTo>
                    <a:lnTo>
                      <a:pt x="163" y="9"/>
                    </a:lnTo>
                    <a:lnTo>
                      <a:pt x="136" y="0"/>
                    </a:lnTo>
                    <a:close/>
                  </a:path>
                </a:pathLst>
              </a:custGeom>
              <a:solidFill>
                <a:srgbClr val="BFBFDF"/>
              </a:solidFill>
              <a:ln w="6350">
                <a:solidFill>
                  <a:srgbClr val="000000"/>
                </a:solidFill>
                <a:round/>
                <a:headEnd/>
                <a:tailEnd/>
              </a:ln>
            </p:spPr>
            <p:txBody>
              <a:bodyPr/>
              <a:lstStyle/>
              <a:p>
                <a:endParaRPr lang="zh-CN" altLang="en-US"/>
              </a:p>
            </p:txBody>
          </p:sp>
          <p:sp>
            <p:nvSpPr>
              <p:cNvPr id="29757" name="Freeform 209"/>
              <p:cNvSpPr>
                <a:spLocks/>
              </p:cNvSpPr>
              <p:nvPr/>
            </p:nvSpPr>
            <p:spPr bwMode="auto">
              <a:xfrm>
                <a:off x="1404" y="2191"/>
                <a:ext cx="106" cy="28"/>
              </a:xfrm>
              <a:custGeom>
                <a:avLst/>
                <a:gdLst>
                  <a:gd name="T0" fmla="*/ 0 w 316"/>
                  <a:gd name="T1" fmla="*/ 0 h 83"/>
                  <a:gd name="T2" fmla="*/ 0 w 316"/>
                  <a:gd name="T3" fmla="*/ 0 h 83"/>
                  <a:gd name="T4" fmla="*/ 0 w 316"/>
                  <a:gd name="T5" fmla="*/ 0 h 83"/>
                  <a:gd name="T6" fmla="*/ 0 w 316"/>
                  <a:gd name="T7" fmla="*/ 0 h 83"/>
                  <a:gd name="T8" fmla="*/ 0 w 316"/>
                  <a:gd name="T9" fmla="*/ 0 h 83"/>
                  <a:gd name="T10" fmla="*/ 0 60000 65536"/>
                  <a:gd name="T11" fmla="*/ 0 60000 65536"/>
                  <a:gd name="T12" fmla="*/ 0 60000 65536"/>
                  <a:gd name="T13" fmla="*/ 0 60000 65536"/>
                  <a:gd name="T14" fmla="*/ 0 60000 65536"/>
                  <a:gd name="T15" fmla="*/ 0 w 316"/>
                  <a:gd name="T16" fmla="*/ 0 h 83"/>
                  <a:gd name="T17" fmla="*/ 316 w 316"/>
                  <a:gd name="T18" fmla="*/ 83 h 83"/>
                </a:gdLst>
                <a:ahLst/>
                <a:cxnLst>
                  <a:cxn ang="T10">
                    <a:pos x="T0" y="T1"/>
                  </a:cxn>
                  <a:cxn ang="T11">
                    <a:pos x="T2" y="T3"/>
                  </a:cxn>
                  <a:cxn ang="T12">
                    <a:pos x="T4" y="T5"/>
                  </a:cxn>
                  <a:cxn ang="T13">
                    <a:pos x="T6" y="T7"/>
                  </a:cxn>
                  <a:cxn ang="T14">
                    <a:pos x="T8" y="T9"/>
                  </a:cxn>
                </a:cxnLst>
                <a:rect l="T15" t="T16" r="T17" b="T18"/>
                <a:pathLst>
                  <a:path w="316" h="83">
                    <a:moveTo>
                      <a:pt x="306" y="0"/>
                    </a:moveTo>
                    <a:lnTo>
                      <a:pt x="0" y="45"/>
                    </a:lnTo>
                    <a:lnTo>
                      <a:pt x="45" y="83"/>
                    </a:lnTo>
                    <a:lnTo>
                      <a:pt x="316" y="27"/>
                    </a:lnTo>
                    <a:lnTo>
                      <a:pt x="306" y="0"/>
                    </a:lnTo>
                    <a:close/>
                  </a:path>
                </a:pathLst>
              </a:custGeom>
              <a:solidFill>
                <a:srgbClr val="BFBFDF"/>
              </a:solidFill>
              <a:ln w="6350">
                <a:solidFill>
                  <a:srgbClr val="000000"/>
                </a:solidFill>
                <a:round/>
                <a:headEnd/>
                <a:tailEnd/>
              </a:ln>
            </p:spPr>
            <p:txBody>
              <a:bodyPr/>
              <a:lstStyle/>
              <a:p>
                <a:endParaRPr lang="zh-CN" altLang="en-US"/>
              </a:p>
            </p:txBody>
          </p:sp>
          <p:sp>
            <p:nvSpPr>
              <p:cNvPr id="29758" name="Freeform 210"/>
              <p:cNvSpPr>
                <a:spLocks/>
              </p:cNvSpPr>
              <p:nvPr/>
            </p:nvSpPr>
            <p:spPr bwMode="auto">
              <a:xfrm>
                <a:off x="1166" y="1977"/>
                <a:ext cx="393" cy="618"/>
              </a:xfrm>
              <a:custGeom>
                <a:avLst/>
                <a:gdLst>
                  <a:gd name="T0" fmla="*/ 0 w 1181"/>
                  <a:gd name="T1" fmla="*/ 0 h 1855"/>
                  <a:gd name="T2" fmla="*/ 0 w 1181"/>
                  <a:gd name="T3" fmla="*/ 0 h 1855"/>
                  <a:gd name="T4" fmla="*/ 0 w 1181"/>
                  <a:gd name="T5" fmla="*/ 0 h 1855"/>
                  <a:gd name="T6" fmla="*/ 0 w 1181"/>
                  <a:gd name="T7" fmla="*/ 0 h 1855"/>
                  <a:gd name="T8" fmla="*/ 0 w 1181"/>
                  <a:gd name="T9" fmla="*/ 0 h 1855"/>
                  <a:gd name="T10" fmla="*/ 0 w 1181"/>
                  <a:gd name="T11" fmla="*/ 0 h 1855"/>
                  <a:gd name="T12" fmla="*/ 0 w 1181"/>
                  <a:gd name="T13" fmla="*/ 0 h 1855"/>
                  <a:gd name="T14" fmla="*/ 0 w 1181"/>
                  <a:gd name="T15" fmla="*/ 0 h 1855"/>
                  <a:gd name="T16" fmla="*/ 0 w 1181"/>
                  <a:gd name="T17" fmla="*/ 0 h 1855"/>
                  <a:gd name="T18" fmla="*/ 0 w 1181"/>
                  <a:gd name="T19" fmla="*/ 0 h 1855"/>
                  <a:gd name="T20" fmla="*/ 0 w 1181"/>
                  <a:gd name="T21" fmla="*/ 0 h 1855"/>
                  <a:gd name="T22" fmla="*/ 0 w 1181"/>
                  <a:gd name="T23" fmla="*/ 0 h 1855"/>
                  <a:gd name="T24" fmla="*/ 0 w 1181"/>
                  <a:gd name="T25" fmla="*/ 0 h 1855"/>
                  <a:gd name="T26" fmla="*/ 0 w 1181"/>
                  <a:gd name="T27" fmla="*/ 0 h 1855"/>
                  <a:gd name="T28" fmla="*/ 0 w 1181"/>
                  <a:gd name="T29" fmla="*/ 0 h 1855"/>
                  <a:gd name="T30" fmla="*/ 0 w 1181"/>
                  <a:gd name="T31" fmla="*/ 0 h 1855"/>
                  <a:gd name="T32" fmla="*/ 0 w 1181"/>
                  <a:gd name="T33" fmla="*/ 0 h 1855"/>
                  <a:gd name="T34" fmla="*/ 0 w 1181"/>
                  <a:gd name="T35" fmla="*/ 0 h 1855"/>
                  <a:gd name="T36" fmla="*/ 0 w 1181"/>
                  <a:gd name="T37" fmla="*/ 0 h 1855"/>
                  <a:gd name="T38" fmla="*/ 0 w 1181"/>
                  <a:gd name="T39" fmla="*/ 0 h 1855"/>
                  <a:gd name="T40" fmla="*/ 0 w 1181"/>
                  <a:gd name="T41" fmla="*/ 0 h 1855"/>
                  <a:gd name="T42" fmla="*/ 0 w 1181"/>
                  <a:gd name="T43" fmla="*/ 0 h 1855"/>
                  <a:gd name="T44" fmla="*/ 0 w 1181"/>
                  <a:gd name="T45" fmla="*/ 0 h 18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81"/>
                  <a:gd name="T70" fmla="*/ 0 h 1855"/>
                  <a:gd name="T71" fmla="*/ 1181 w 1181"/>
                  <a:gd name="T72" fmla="*/ 1855 h 18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81" h="1855">
                    <a:moveTo>
                      <a:pt x="38" y="67"/>
                    </a:moveTo>
                    <a:lnTo>
                      <a:pt x="20" y="121"/>
                    </a:lnTo>
                    <a:lnTo>
                      <a:pt x="5" y="189"/>
                    </a:lnTo>
                    <a:lnTo>
                      <a:pt x="0" y="261"/>
                    </a:lnTo>
                    <a:lnTo>
                      <a:pt x="0" y="333"/>
                    </a:lnTo>
                    <a:lnTo>
                      <a:pt x="15" y="427"/>
                    </a:lnTo>
                    <a:lnTo>
                      <a:pt x="29" y="544"/>
                    </a:lnTo>
                    <a:lnTo>
                      <a:pt x="56" y="675"/>
                    </a:lnTo>
                    <a:lnTo>
                      <a:pt x="101" y="825"/>
                    </a:lnTo>
                    <a:lnTo>
                      <a:pt x="168" y="969"/>
                    </a:lnTo>
                    <a:lnTo>
                      <a:pt x="276" y="1140"/>
                    </a:lnTo>
                    <a:lnTo>
                      <a:pt x="384" y="1302"/>
                    </a:lnTo>
                    <a:lnTo>
                      <a:pt x="474" y="1410"/>
                    </a:lnTo>
                    <a:lnTo>
                      <a:pt x="599" y="1540"/>
                    </a:lnTo>
                    <a:lnTo>
                      <a:pt x="730" y="1648"/>
                    </a:lnTo>
                    <a:lnTo>
                      <a:pt x="847" y="1734"/>
                    </a:lnTo>
                    <a:lnTo>
                      <a:pt x="932" y="1788"/>
                    </a:lnTo>
                    <a:lnTo>
                      <a:pt x="1017" y="1828"/>
                    </a:lnTo>
                    <a:lnTo>
                      <a:pt x="1086" y="1855"/>
                    </a:lnTo>
                    <a:lnTo>
                      <a:pt x="1140" y="1855"/>
                    </a:lnTo>
                    <a:lnTo>
                      <a:pt x="1181" y="1833"/>
                    </a:lnTo>
                    <a:lnTo>
                      <a:pt x="78" y="0"/>
                    </a:lnTo>
                    <a:lnTo>
                      <a:pt x="38" y="67"/>
                    </a:lnTo>
                    <a:close/>
                  </a:path>
                </a:pathLst>
              </a:custGeom>
              <a:solidFill>
                <a:srgbClr val="808080"/>
              </a:solidFill>
              <a:ln w="6350">
                <a:solidFill>
                  <a:srgbClr val="000000"/>
                </a:solidFill>
                <a:round/>
                <a:headEnd/>
                <a:tailEnd/>
              </a:ln>
            </p:spPr>
            <p:txBody>
              <a:bodyPr/>
              <a:lstStyle/>
              <a:p>
                <a:endParaRPr lang="zh-CN" altLang="en-US"/>
              </a:p>
            </p:txBody>
          </p:sp>
          <p:sp>
            <p:nvSpPr>
              <p:cNvPr id="29759" name="Freeform 211"/>
              <p:cNvSpPr>
                <a:spLocks/>
              </p:cNvSpPr>
              <p:nvPr/>
            </p:nvSpPr>
            <p:spPr bwMode="auto">
              <a:xfrm>
                <a:off x="1189" y="1975"/>
                <a:ext cx="370" cy="613"/>
              </a:xfrm>
              <a:custGeom>
                <a:avLst/>
                <a:gdLst>
                  <a:gd name="T0" fmla="*/ 0 w 1112"/>
                  <a:gd name="T1" fmla="*/ 0 h 1838"/>
                  <a:gd name="T2" fmla="*/ 0 w 1112"/>
                  <a:gd name="T3" fmla="*/ 0 h 1838"/>
                  <a:gd name="T4" fmla="*/ 0 w 1112"/>
                  <a:gd name="T5" fmla="*/ 0 h 1838"/>
                  <a:gd name="T6" fmla="*/ 0 w 1112"/>
                  <a:gd name="T7" fmla="*/ 0 h 1838"/>
                  <a:gd name="T8" fmla="*/ 0 w 1112"/>
                  <a:gd name="T9" fmla="*/ 0 h 1838"/>
                  <a:gd name="T10" fmla="*/ 0 w 1112"/>
                  <a:gd name="T11" fmla="*/ 0 h 1838"/>
                  <a:gd name="T12" fmla="*/ 0 w 1112"/>
                  <a:gd name="T13" fmla="*/ 0 h 1838"/>
                  <a:gd name="T14" fmla="*/ 0 w 1112"/>
                  <a:gd name="T15" fmla="*/ 0 h 1838"/>
                  <a:gd name="T16" fmla="*/ 0 w 1112"/>
                  <a:gd name="T17" fmla="*/ 0 h 1838"/>
                  <a:gd name="T18" fmla="*/ 0 w 1112"/>
                  <a:gd name="T19" fmla="*/ 0 h 1838"/>
                  <a:gd name="T20" fmla="*/ 0 w 1112"/>
                  <a:gd name="T21" fmla="*/ 0 h 1838"/>
                  <a:gd name="T22" fmla="*/ 0 w 1112"/>
                  <a:gd name="T23" fmla="*/ 0 h 1838"/>
                  <a:gd name="T24" fmla="*/ 0 w 1112"/>
                  <a:gd name="T25" fmla="*/ 0 h 1838"/>
                  <a:gd name="T26" fmla="*/ 0 w 1112"/>
                  <a:gd name="T27" fmla="*/ 0 h 1838"/>
                  <a:gd name="T28" fmla="*/ 0 w 1112"/>
                  <a:gd name="T29" fmla="*/ 0 h 1838"/>
                  <a:gd name="T30" fmla="*/ 0 w 1112"/>
                  <a:gd name="T31" fmla="*/ 0 h 1838"/>
                  <a:gd name="T32" fmla="*/ 0 w 1112"/>
                  <a:gd name="T33" fmla="*/ 0 h 1838"/>
                  <a:gd name="T34" fmla="*/ 0 w 1112"/>
                  <a:gd name="T35" fmla="*/ 0 h 1838"/>
                  <a:gd name="T36" fmla="*/ 0 w 1112"/>
                  <a:gd name="T37" fmla="*/ 0 h 1838"/>
                  <a:gd name="T38" fmla="*/ 0 w 1112"/>
                  <a:gd name="T39" fmla="*/ 0 h 1838"/>
                  <a:gd name="T40" fmla="*/ 0 w 1112"/>
                  <a:gd name="T41" fmla="*/ 0 h 1838"/>
                  <a:gd name="T42" fmla="*/ 0 w 1112"/>
                  <a:gd name="T43" fmla="*/ 0 h 1838"/>
                  <a:gd name="T44" fmla="*/ 0 w 1112"/>
                  <a:gd name="T45" fmla="*/ 0 h 1838"/>
                  <a:gd name="T46" fmla="*/ 0 w 1112"/>
                  <a:gd name="T47" fmla="*/ 0 h 1838"/>
                  <a:gd name="T48" fmla="*/ 0 w 1112"/>
                  <a:gd name="T49" fmla="*/ 0 h 1838"/>
                  <a:gd name="T50" fmla="*/ 0 w 1112"/>
                  <a:gd name="T51" fmla="*/ 0 h 1838"/>
                  <a:gd name="T52" fmla="*/ 0 w 1112"/>
                  <a:gd name="T53" fmla="*/ 0 h 1838"/>
                  <a:gd name="T54" fmla="*/ 0 w 1112"/>
                  <a:gd name="T55" fmla="*/ 0 h 1838"/>
                  <a:gd name="T56" fmla="*/ 0 w 1112"/>
                  <a:gd name="T57" fmla="*/ 0 h 1838"/>
                  <a:gd name="T58" fmla="*/ 0 w 1112"/>
                  <a:gd name="T59" fmla="*/ 0 h 1838"/>
                  <a:gd name="T60" fmla="*/ 0 w 1112"/>
                  <a:gd name="T61" fmla="*/ 0 h 1838"/>
                  <a:gd name="T62" fmla="*/ 0 w 1112"/>
                  <a:gd name="T63" fmla="*/ 0 h 1838"/>
                  <a:gd name="T64" fmla="*/ 0 w 1112"/>
                  <a:gd name="T65" fmla="*/ 0 h 1838"/>
                  <a:gd name="T66" fmla="*/ 0 w 1112"/>
                  <a:gd name="T67" fmla="*/ 0 h 1838"/>
                  <a:gd name="T68" fmla="*/ 0 w 1112"/>
                  <a:gd name="T69" fmla="*/ 0 h 1838"/>
                  <a:gd name="T70" fmla="*/ 0 w 1112"/>
                  <a:gd name="T71" fmla="*/ 0 h 1838"/>
                  <a:gd name="T72" fmla="*/ 0 w 1112"/>
                  <a:gd name="T73" fmla="*/ 0 h 1838"/>
                  <a:gd name="T74" fmla="*/ 0 w 1112"/>
                  <a:gd name="T75" fmla="*/ 0 h 1838"/>
                  <a:gd name="T76" fmla="*/ 0 w 1112"/>
                  <a:gd name="T77" fmla="*/ 0 h 1838"/>
                  <a:gd name="T78" fmla="*/ 0 w 1112"/>
                  <a:gd name="T79" fmla="*/ 0 h 1838"/>
                  <a:gd name="T80" fmla="*/ 0 w 1112"/>
                  <a:gd name="T81" fmla="*/ 0 h 1838"/>
                  <a:gd name="T82" fmla="*/ 0 w 1112"/>
                  <a:gd name="T83" fmla="*/ 0 h 1838"/>
                  <a:gd name="T84" fmla="*/ 0 w 1112"/>
                  <a:gd name="T85" fmla="*/ 0 h 1838"/>
                  <a:gd name="T86" fmla="*/ 0 w 1112"/>
                  <a:gd name="T87" fmla="*/ 0 h 1838"/>
                  <a:gd name="T88" fmla="*/ 0 w 1112"/>
                  <a:gd name="T89" fmla="*/ 0 h 183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12"/>
                  <a:gd name="T136" fmla="*/ 0 h 1838"/>
                  <a:gd name="T137" fmla="*/ 1112 w 1112"/>
                  <a:gd name="T138" fmla="*/ 1838 h 183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12" h="1838">
                    <a:moveTo>
                      <a:pt x="9" y="0"/>
                    </a:moveTo>
                    <a:lnTo>
                      <a:pt x="0" y="36"/>
                    </a:lnTo>
                    <a:lnTo>
                      <a:pt x="0" y="117"/>
                    </a:lnTo>
                    <a:lnTo>
                      <a:pt x="5" y="212"/>
                    </a:lnTo>
                    <a:lnTo>
                      <a:pt x="14" y="288"/>
                    </a:lnTo>
                    <a:lnTo>
                      <a:pt x="27" y="387"/>
                    </a:lnTo>
                    <a:lnTo>
                      <a:pt x="45" y="504"/>
                    </a:lnTo>
                    <a:lnTo>
                      <a:pt x="72" y="626"/>
                    </a:lnTo>
                    <a:lnTo>
                      <a:pt x="126" y="780"/>
                    </a:lnTo>
                    <a:lnTo>
                      <a:pt x="207" y="956"/>
                    </a:lnTo>
                    <a:lnTo>
                      <a:pt x="297" y="1100"/>
                    </a:lnTo>
                    <a:lnTo>
                      <a:pt x="405" y="1253"/>
                    </a:lnTo>
                    <a:lnTo>
                      <a:pt x="503" y="1370"/>
                    </a:lnTo>
                    <a:lnTo>
                      <a:pt x="580" y="1449"/>
                    </a:lnTo>
                    <a:lnTo>
                      <a:pt x="652" y="1523"/>
                    </a:lnTo>
                    <a:lnTo>
                      <a:pt x="728" y="1595"/>
                    </a:lnTo>
                    <a:lnTo>
                      <a:pt x="813" y="1665"/>
                    </a:lnTo>
                    <a:lnTo>
                      <a:pt x="872" y="1712"/>
                    </a:lnTo>
                    <a:lnTo>
                      <a:pt x="935" y="1752"/>
                    </a:lnTo>
                    <a:lnTo>
                      <a:pt x="1004" y="1791"/>
                    </a:lnTo>
                    <a:lnTo>
                      <a:pt x="1062" y="1829"/>
                    </a:lnTo>
                    <a:lnTo>
                      <a:pt x="1098" y="1838"/>
                    </a:lnTo>
                    <a:lnTo>
                      <a:pt x="1112" y="1811"/>
                    </a:lnTo>
                    <a:lnTo>
                      <a:pt x="1109" y="1773"/>
                    </a:lnTo>
                    <a:lnTo>
                      <a:pt x="1100" y="1730"/>
                    </a:lnTo>
                    <a:lnTo>
                      <a:pt x="1085" y="1653"/>
                    </a:lnTo>
                    <a:lnTo>
                      <a:pt x="1067" y="1553"/>
                    </a:lnTo>
                    <a:lnTo>
                      <a:pt x="1044" y="1460"/>
                    </a:lnTo>
                    <a:lnTo>
                      <a:pt x="1017" y="1350"/>
                    </a:lnTo>
                    <a:lnTo>
                      <a:pt x="981" y="1235"/>
                    </a:lnTo>
                    <a:lnTo>
                      <a:pt x="941" y="1143"/>
                    </a:lnTo>
                    <a:lnTo>
                      <a:pt x="908" y="1064"/>
                    </a:lnTo>
                    <a:lnTo>
                      <a:pt x="855" y="959"/>
                    </a:lnTo>
                    <a:lnTo>
                      <a:pt x="804" y="866"/>
                    </a:lnTo>
                    <a:lnTo>
                      <a:pt x="743" y="765"/>
                    </a:lnTo>
                    <a:lnTo>
                      <a:pt x="647" y="639"/>
                    </a:lnTo>
                    <a:lnTo>
                      <a:pt x="580" y="549"/>
                    </a:lnTo>
                    <a:lnTo>
                      <a:pt x="482" y="426"/>
                    </a:lnTo>
                    <a:lnTo>
                      <a:pt x="391" y="338"/>
                    </a:lnTo>
                    <a:lnTo>
                      <a:pt x="301" y="246"/>
                    </a:lnTo>
                    <a:lnTo>
                      <a:pt x="234" y="180"/>
                    </a:lnTo>
                    <a:lnTo>
                      <a:pt x="162" y="111"/>
                    </a:lnTo>
                    <a:lnTo>
                      <a:pt x="108" y="63"/>
                    </a:lnTo>
                    <a:lnTo>
                      <a:pt x="54" y="18"/>
                    </a:lnTo>
                    <a:lnTo>
                      <a:pt x="9" y="0"/>
                    </a:lnTo>
                    <a:close/>
                  </a:path>
                </a:pathLst>
              </a:custGeom>
              <a:solidFill>
                <a:srgbClr val="C0C0C0"/>
              </a:solidFill>
              <a:ln w="6350">
                <a:solidFill>
                  <a:srgbClr val="000000"/>
                </a:solidFill>
                <a:round/>
                <a:headEnd/>
                <a:tailEnd/>
              </a:ln>
            </p:spPr>
            <p:txBody>
              <a:bodyPr/>
              <a:lstStyle/>
              <a:p>
                <a:endParaRPr lang="zh-CN" altLang="en-US"/>
              </a:p>
            </p:txBody>
          </p:sp>
          <p:sp>
            <p:nvSpPr>
              <p:cNvPr id="29760" name="Freeform 212"/>
              <p:cNvSpPr>
                <a:spLocks/>
              </p:cNvSpPr>
              <p:nvPr/>
            </p:nvSpPr>
            <p:spPr bwMode="auto">
              <a:xfrm>
                <a:off x="1202" y="2131"/>
                <a:ext cx="365" cy="27"/>
              </a:xfrm>
              <a:custGeom>
                <a:avLst/>
                <a:gdLst>
                  <a:gd name="T0" fmla="*/ 0 w 1093"/>
                  <a:gd name="T1" fmla="*/ 0 h 81"/>
                  <a:gd name="T2" fmla="*/ 0 w 1093"/>
                  <a:gd name="T3" fmla="*/ 0 h 81"/>
                  <a:gd name="T4" fmla="*/ 0 w 1093"/>
                  <a:gd name="T5" fmla="*/ 0 h 81"/>
                  <a:gd name="T6" fmla="*/ 0 w 1093"/>
                  <a:gd name="T7" fmla="*/ 0 h 81"/>
                  <a:gd name="T8" fmla="*/ 0 w 1093"/>
                  <a:gd name="T9" fmla="*/ 0 h 81"/>
                  <a:gd name="T10" fmla="*/ 0 60000 65536"/>
                  <a:gd name="T11" fmla="*/ 0 60000 65536"/>
                  <a:gd name="T12" fmla="*/ 0 60000 65536"/>
                  <a:gd name="T13" fmla="*/ 0 60000 65536"/>
                  <a:gd name="T14" fmla="*/ 0 60000 65536"/>
                  <a:gd name="T15" fmla="*/ 0 w 1093"/>
                  <a:gd name="T16" fmla="*/ 0 h 81"/>
                  <a:gd name="T17" fmla="*/ 1093 w 1093"/>
                  <a:gd name="T18" fmla="*/ 81 h 81"/>
                </a:gdLst>
                <a:ahLst/>
                <a:cxnLst>
                  <a:cxn ang="T10">
                    <a:pos x="T0" y="T1"/>
                  </a:cxn>
                  <a:cxn ang="T11">
                    <a:pos x="T2" y="T3"/>
                  </a:cxn>
                  <a:cxn ang="T12">
                    <a:pos x="T4" y="T5"/>
                  </a:cxn>
                  <a:cxn ang="T13">
                    <a:pos x="T6" y="T7"/>
                  </a:cxn>
                  <a:cxn ang="T14">
                    <a:pos x="T8" y="T9"/>
                  </a:cxn>
                </a:cxnLst>
                <a:rect l="T15" t="T16" r="T17" b="T18"/>
                <a:pathLst>
                  <a:path w="1093" h="81">
                    <a:moveTo>
                      <a:pt x="0" y="0"/>
                    </a:moveTo>
                    <a:lnTo>
                      <a:pt x="1093" y="45"/>
                    </a:lnTo>
                    <a:lnTo>
                      <a:pt x="1084" y="81"/>
                    </a:lnTo>
                    <a:lnTo>
                      <a:pt x="4" y="36"/>
                    </a:lnTo>
                    <a:lnTo>
                      <a:pt x="0" y="0"/>
                    </a:lnTo>
                    <a:close/>
                  </a:path>
                </a:pathLst>
              </a:custGeom>
              <a:solidFill>
                <a:srgbClr val="DFDFFF"/>
              </a:solidFill>
              <a:ln w="6350">
                <a:solidFill>
                  <a:srgbClr val="000000"/>
                </a:solidFill>
                <a:round/>
                <a:headEnd/>
                <a:tailEnd/>
              </a:ln>
            </p:spPr>
            <p:txBody>
              <a:bodyPr/>
              <a:lstStyle/>
              <a:p>
                <a:endParaRPr lang="zh-CN" altLang="en-US"/>
              </a:p>
            </p:txBody>
          </p:sp>
          <p:sp>
            <p:nvSpPr>
              <p:cNvPr id="29761" name="Freeform 213"/>
              <p:cNvSpPr>
                <a:spLocks/>
              </p:cNvSpPr>
              <p:nvPr/>
            </p:nvSpPr>
            <p:spPr bwMode="auto">
              <a:xfrm>
                <a:off x="1452" y="2212"/>
                <a:ext cx="130" cy="320"/>
              </a:xfrm>
              <a:custGeom>
                <a:avLst/>
                <a:gdLst>
                  <a:gd name="T0" fmla="*/ 0 w 388"/>
                  <a:gd name="T1" fmla="*/ 0 h 960"/>
                  <a:gd name="T2" fmla="*/ 0 w 388"/>
                  <a:gd name="T3" fmla="*/ 0 h 960"/>
                  <a:gd name="T4" fmla="*/ 0 w 388"/>
                  <a:gd name="T5" fmla="*/ 0 h 960"/>
                  <a:gd name="T6" fmla="*/ 0 w 388"/>
                  <a:gd name="T7" fmla="*/ 0 h 960"/>
                  <a:gd name="T8" fmla="*/ 0 w 388"/>
                  <a:gd name="T9" fmla="*/ 0 h 960"/>
                  <a:gd name="T10" fmla="*/ 0 60000 65536"/>
                  <a:gd name="T11" fmla="*/ 0 60000 65536"/>
                  <a:gd name="T12" fmla="*/ 0 60000 65536"/>
                  <a:gd name="T13" fmla="*/ 0 60000 65536"/>
                  <a:gd name="T14" fmla="*/ 0 60000 65536"/>
                  <a:gd name="T15" fmla="*/ 0 w 388"/>
                  <a:gd name="T16" fmla="*/ 0 h 960"/>
                  <a:gd name="T17" fmla="*/ 388 w 388"/>
                  <a:gd name="T18" fmla="*/ 960 h 960"/>
                </a:gdLst>
                <a:ahLst/>
                <a:cxnLst>
                  <a:cxn ang="T10">
                    <a:pos x="T0" y="T1"/>
                  </a:cxn>
                  <a:cxn ang="T11">
                    <a:pos x="T2" y="T3"/>
                  </a:cxn>
                  <a:cxn ang="T12">
                    <a:pos x="T4" y="T5"/>
                  </a:cxn>
                  <a:cxn ang="T13">
                    <a:pos x="T6" y="T7"/>
                  </a:cxn>
                  <a:cxn ang="T14">
                    <a:pos x="T8" y="T9"/>
                  </a:cxn>
                </a:cxnLst>
                <a:rect l="T15" t="T16" r="T17" b="T18"/>
                <a:pathLst>
                  <a:path w="388" h="960">
                    <a:moveTo>
                      <a:pt x="343" y="20"/>
                    </a:moveTo>
                    <a:lnTo>
                      <a:pt x="0" y="938"/>
                    </a:lnTo>
                    <a:lnTo>
                      <a:pt x="31" y="960"/>
                    </a:lnTo>
                    <a:lnTo>
                      <a:pt x="388" y="0"/>
                    </a:lnTo>
                    <a:lnTo>
                      <a:pt x="343" y="20"/>
                    </a:lnTo>
                    <a:close/>
                  </a:path>
                </a:pathLst>
              </a:custGeom>
              <a:solidFill>
                <a:srgbClr val="DFDFFF"/>
              </a:solidFill>
              <a:ln w="6350">
                <a:solidFill>
                  <a:srgbClr val="000000"/>
                </a:solidFill>
                <a:round/>
                <a:headEnd/>
                <a:tailEnd/>
              </a:ln>
            </p:spPr>
            <p:txBody>
              <a:bodyPr/>
              <a:lstStyle/>
              <a:p>
                <a:endParaRPr lang="zh-CN" altLang="en-US"/>
              </a:p>
            </p:txBody>
          </p:sp>
          <p:sp>
            <p:nvSpPr>
              <p:cNvPr id="29762" name="Freeform 214"/>
              <p:cNvSpPr>
                <a:spLocks/>
              </p:cNvSpPr>
              <p:nvPr/>
            </p:nvSpPr>
            <p:spPr bwMode="auto">
              <a:xfrm>
                <a:off x="1497" y="2150"/>
                <a:ext cx="107" cy="88"/>
              </a:xfrm>
              <a:custGeom>
                <a:avLst/>
                <a:gdLst>
                  <a:gd name="T0" fmla="*/ 0 w 320"/>
                  <a:gd name="T1" fmla="*/ 0 h 263"/>
                  <a:gd name="T2" fmla="*/ 0 w 320"/>
                  <a:gd name="T3" fmla="*/ 0 h 263"/>
                  <a:gd name="T4" fmla="*/ 0 w 320"/>
                  <a:gd name="T5" fmla="*/ 0 h 263"/>
                  <a:gd name="T6" fmla="*/ 0 w 320"/>
                  <a:gd name="T7" fmla="*/ 0 h 263"/>
                  <a:gd name="T8" fmla="*/ 0 w 320"/>
                  <a:gd name="T9" fmla="*/ 0 h 263"/>
                  <a:gd name="T10" fmla="*/ 0 w 320"/>
                  <a:gd name="T11" fmla="*/ 0 h 263"/>
                  <a:gd name="T12" fmla="*/ 0 w 320"/>
                  <a:gd name="T13" fmla="*/ 0 h 263"/>
                  <a:gd name="T14" fmla="*/ 0 w 320"/>
                  <a:gd name="T15" fmla="*/ 0 h 263"/>
                  <a:gd name="T16" fmla="*/ 0 w 320"/>
                  <a:gd name="T17" fmla="*/ 0 h 263"/>
                  <a:gd name="T18" fmla="*/ 0 w 320"/>
                  <a:gd name="T19" fmla="*/ 0 h 263"/>
                  <a:gd name="T20" fmla="*/ 0 w 320"/>
                  <a:gd name="T21" fmla="*/ 0 h 263"/>
                  <a:gd name="T22" fmla="*/ 0 w 320"/>
                  <a:gd name="T23" fmla="*/ 0 h 263"/>
                  <a:gd name="T24" fmla="*/ 0 w 320"/>
                  <a:gd name="T25" fmla="*/ 0 h 263"/>
                  <a:gd name="T26" fmla="*/ 0 w 320"/>
                  <a:gd name="T27" fmla="*/ 0 h 263"/>
                  <a:gd name="T28" fmla="*/ 0 w 320"/>
                  <a:gd name="T29" fmla="*/ 0 h 2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0"/>
                  <a:gd name="T46" fmla="*/ 0 h 263"/>
                  <a:gd name="T47" fmla="*/ 320 w 320"/>
                  <a:gd name="T48" fmla="*/ 263 h 2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0" h="263">
                    <a:moveTo>
                      <a:pt x="239" y="0"/>
                    </a:moveTo>
                    <a:lnTo>
                      <a:pt x="13" y="81"/>
                    </a:lnTo>
                    <a:lnTo>
                      <a:pt x="4" y="95"/>
                    </a:lnTo>
                    <a:lnTo>
                      <a:pt x="0" y="122"/>
                    </a:lnTo>
                    <a:lnTo>
                      <a:pt x="3" y="159"/>
                    </a:lnTo>
                    <a:lnTo>
                      <a:pt x="6" y="182"/>
                    </a:lnTo>
                    <a:lnTo>
                      <a:pt x="19" y="215"/>
                    </a:lnTo>
                    <a:lnTo>
                      <a:pt x="42" y="240"/>
                    </a:lnTo>
                    <a:lnTo>
                      <a:pt x="73" y="258"/>
                    </a:lnTo>
                    <a:lnTo>
                      <a:pt x="91" y="263"/>
                    </a:lnTo>
                    <a:lnTo>
                      <a:pt x="109" y="263"/>
                    </a:lnTo>
                    <a:lnTo>
                      <a:pt x="320" y="162"/>
                    </a:lnTo>
                    <a:lnTo>
                      <a:pt x="280" y="131"/>
                    </a:lnTo>
                    <a:lnTo>
                      <a:pt x="257" y="99"/>
                    </a:lnTo>
                    <a:lnTo>
                      <a:pt x="239" y="0"/>
                    </a:lnTo>
                    <a:close/>
                  </a:path>
                </a:pathLst>
              </a:custGeom>
              <a:solidFill>
                <a:srgbClr val="BFBFDF"/>
              </a:solidFill>
              <a:ln w="6350">
                <a:solidFill>
                  <a:srgbClr val="000000"/>
                </a:solidFill>
                <a:round/>
                <a:headEnd/>
                <a:tailEnd/>
              </a:ln>
            </p:spPr>
            <p:txBody>
              <a:bodyPr/>
              <a:lstStyle/>
              <a:p>
                <a:endParaRPr lang="zh-CN" altLang="en-US"/>
              </a:p>
            </p:txBody>
          </p:sp>
          <p:sp>
            <p:nvSpPr>
              <p:cNvPr id="29763" name="Freeform 215"/>
              <p:cNvSpPr>
                <a:spLocks/>
              </p:cNvSpPr>
              <p:nvPr/>
            </p:nvSpPr>
            <p:spPr bwMode="auto">
              <a:xfrm>
                <a:off x="1559" y="2139"/>
                <a:ext cx="60" cy="82"/>
              </a:xfrm>
              <a:custGeom>
                <a:avLst/>
                <a:gdLst>
                  <a:gd name="T0" fmla="*/ 0 w 178"/>
                  <a:gd name="T1" fmla="*/ 0 h 246"/>
                  <a:gd name="T2" fmla="*/ 0 w 178"/>
                  <a:gd name="T3" fmla="*/ 0 h 246"/>
                  <a:gd name="T4" fmla="*/ 0 w 178"/>
                  <a:gd name="T5" fmla="*/ 0 h 246"/>
                  <a:gd name="T6" fmla="*/ 0 w 178"/>
                  <a:gd name="T7" fmla="*/ 0 h 246"/>
                  <a:gd name="T8" fmla="*/ 0 w 178"/>
                  <a:gd name="T9" fmla="*/ 0 h 246"/>
                  <a:gd name="T10" fmla="*/ 0 w 178"/>
                  <a:gd name="T11" fmla="*/ 0 h 246"/>
                  <a:gd name="T12" fmla="*/ 0 w 178"/>
                  <a:gd name="T13" fmla="*/ 0 h 246"/>
                  <a:gd name="T14" fmla="*/ 0 w 178"/>
                  <a:gd name="T15" fmla="*/ 0 h 246"/>
                  <a:gd name="T16" fmla="*/ 0 w 178"/>
                  <a:gd name="T17" fmla="*/ 0 h 246"/>
                  <a:gd name="T18" fmla="*/ 0 w 178"/>
                  <a:gd name="T19" fmla="*/ 0 h 246"/>
                  <a:gd name="T20" fmla="*/ 0 w 178"/>
                  <a:gd name="T21" fmla="*/ 0 h 246"/>
                  <a:gd name="T22" fmla="*/ 0 w 178"/>
                  <a:gd name="T23" fmla="*/ 0 h 246"/>
                  <a:gd name="T24" fmla="*/ 0 w 178"/>
                  <a:gd name="T25" fmla="*/ 0 h 246"/>
                  <a:gd name="T26" fmla="*/ 0 w 178"/>
                  <a:gd name="T27" fmla="*/ 0 h 246"/>
                  <a:gd name="T28" fmla="*/ 0 w 178"/>
                  <a:gd name="T29" fmla="*/ 0 h 246"/>
                  <a:gd name="T30" fmla="*/ 0 w 178"/>
                  <a:gd name="T31" fmla="*/ 0 h 246"/>
                  <a:gd name="T32" fmla="*/ 0 w 178"/>
                  <a:gd name="T33" fmla="*/ 0 h 246"/>
                  <a:gd name="T34" fmla="*/ 0 w 178"/>
                  <a:gd name="T35" fmla="*/ 0 h 246"/>
                  <a:gd name="T36" fmla="*/ 0 w 178"/>
                  <a:gd name="T37" fmla="*/ 0 h 246"/>
                  <a:gd name="T38" fmla="*/ 0 w 178"/>
                  <a:gd name="T39" fmla="*/ 0 h 246"/>
                  <a:gd name="T40" fmla="*/ 0 w 178"/>
                  <a:gd name="T41" fmla="*/ 0 h 246"/>
                  <a:gd name="T42" fmla="*/ 0 w 178"/>
                  <a:gd name="T43" fmla="*/ 0 h 246"/>
                  <a:gd name="T44" fmla="*/ 0 w 178"/>
                  <a:gd name="T45" fmla="*/ 0 h 246"/>
                  <a:gd name="T46" fmla="*/ 0 w 178"/>
                  <a:gd name="T47" fmla="*/ 0 h 246"/>
                  <a:gd name="T48" fmla="*/ 0 w 178"/>
                  <a:gd name="T49" fmla="*/ 0 h 2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8"/>
                  <a:gd name="T76" fmla="*/ 0 h 246"/>
                  <a:gd name="T77" fmla="*/ 178 w 178"/>
                  <a:gd name="T78" fmla="*/ 246 h 24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8" h="246">
                    <a:moveTo>
                      <a:pt x="104" y="36"/>
                    </a:moveTo>
                    <a:lnTo>
                      <a:pt x="95" y="21"/>
                    </a:lnTo>
                    <a:lnTo>
                      <a:pt x="77" y="7"/>
                    </a:lnTo>
                    <a:lnTo>
                      <a:pt x="46" y="0"/>
                    </a:lnTo>
                    <a:lnTo>
                      <a:pt x="28" y="3"/>
                    </a:lnTo>
                    <a:lnTo>
                      <a:pt x="16" y="16"/>
                    </a:lnTo>
                    <a:lnTo>
                      <a:pt x="6" y="36"/>
                    </a:lnTo>
                    <a:lnTo>
                      <a:pt x="0" y="66"/>
                    </a:lnTo>
                    <a:lnTo>
                      <a:pt x="1" y="82"/>
                    </a:lnTo>
                    <a:lnTo>
                      <a:pt x="4" y="105"/>
                    </a:lnTo>
                    <a:lnTo>
                      <a:pt x="12" y="138"/>
                    </a:lnTo>
                    <a:lnTo>
                      <a:pt x="25" y="165"/>
                    </a:lnTo>
                    <a:lnTo>
                      <a:pt x="40" y="189"/>
                    </a:lnTo>
                    <a:lnTo>
                      <a:pt x="56" y="210"/>
                    </a:lnTo>
                    <a:lnTo>
                      <a:pt x="74" y="228"/>
                    </a:lnTo>
                    <a:lnTo>
                      <a:pt x="97" y="238"/>
                    </a:lnTo>
                    <a:lnTo>
                      <a:pt x="124" y="246"/>
                    </a:lnTo>
                    <a:lnTo>
                      <a:pt x="146" y="246"/>
                    </a:lnTo>
                    <a:lnTo>
                      <a:pt x="167" y="234"/>
                    </a:lnTo>
                    <a:lnTo>
                      <a:pt x="176" y="214"/>
                    </a:lnTo>
                    <a:lnTo>
                      <a:pt x="178" y="187"/>
                    </a:lnTo>
                    <a:lnTo>
                      <a:pt x="172" y="157"/>
                    </a:lnTo>
                    <a:lnTo>
                      <a:pt x="158" y="117"/>
                    </a:lnTo>
                    <a:lnTo>
                      <a:pt x="127" y="66"/>
                    </a:lnTo>
                    <a:lnTo>
                      <a:pt x="104" y="36"/>
                    </a:lnTo>
                    <a:close/>
                  </a:path>
                </a:pathLst>
              </a:custGeom>
              <a:solidFill>
                <a:srgbClr val="C0C0C0"/>
              </a:solidFill>
              <a:ln w="6350">
                <a:solidFill>
                  <a:srgbClr val="000000"/>
                </a:solidFill>
                <a:round/>
                <a:headEnd/>
                <a:tailEnd/>
              </a:ln>
            </p:spPr>
            <p:txBody>
              <a:bodyPr/>
              <a:lstStyle/>
              <a:p>
                <a:endParaRPr lang="zh-CN" altLang="en-US"/>
              </a:p>
            </p:txBody>
          </p:sp>
          <p:sp>
            <p:nvSpPr>
              <p:cNvPr id="29764" name="Freeform 216"/>
              <p:cNvSpPr>
                <a:spLocks/>
              </p:cNvSpPr>
              <p:nvPr/>
            </p:nvSpPr>
            <p:spPr bwMode="auto">
              <a:xfrm>
                <a:off x="1576" y="2143"/>
                <a:ext cx="73" cy="59"/>
              </a:xfrm>
              <a:custGeom>
                <a:avLst/>
                <a:gdLst>
                  <a:gd name="T0" fmla="*/ 0 w 219"/>
                  <a:gd name="T1" fmla="*/ 0 h 176"/>
                  <a:gd name="T2" fmla="*/ 0 w 219"/>
                  <a:gd name="T3" fmla="*/ 0 h 176"/>
                  <a:gd name="T4" fmla="*/ 0 w 219"/>
                  <a:gd name="T5" fmla="*/ 0 h 176"/>
                  <a:gd name="T6" fmla="*/ 0 w 219"/>
                  <a:gd name="T7" fmla="*/ 0 h 176"/>
                  <a:gd name="T8" fmla="*/ 0 w 219"/>
                  <a:gd name="T9" fmla="*/ 0 h 176"/>
                  <a:gd name="T10" fmla="*/ 0 w 219"/>
                  <a:gd name="T11" fmla="*/ 0 h 176"/>
                  <a:gd name="T12" fmla="*/ 0 w 219"/>
                  <a:gd name="T13" fmla="*/ 0 h 176"/>
                  <a:gd name="T14" fmla="*/ 0 w 219"/>
                  <a:gd name="T15" fmla="*/ 0 h 176"/>
                  <a:gd name="T16" fmla="*/ 0 w 219"/>
                  <a:gd name="T17" fmla="*/ 0 h 176"/>
                  <a:gd name="T18" fmla="*/ 0 w 219"/>
                  <a:gd name="T19" fmla="*/ 0 h 176"/>
                  <a:gd name="T20" fmla="*/ 0 w 219"/>
                  <a:gd name="T21" fmla="*/ 0 h 176"/>
                  <a:gd name="T22" fmla="*/ 0 w 219"/>
                  <a:gd name="T23" fmla="*/ 0 h 176"/>
                  <a:gd name="T24" fmla="*/ 0 w 219"/>
                  <a:gd name="T25" fmla="*/ 0 h 176"/>
                  <a:gd name="T26" fmla="*/ 0 w 219"/>
                  <a:gd name="T27" fmla="*/ 0 h 176"/>
                  <a:gd name="T28" fmla="*/ 0 w 219"/>
                  <a:gd name="T29" fmla="*/ 0 h 176"/>
                  <a:gd name="T30" fmla="*/ 0 w 219"/>
                  <a:gd name="T31" fmla="*/ 0 h 1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9"/>
                  <a:gd name="T49" fmla="*/ 0 h 176"/>
                  <a:gd name="T50" fmla="*/ 219 w 219"/>
                  <a:gd name="T51" fmla="*/ 176 h 1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9" h="176">
                    <a:moveTo>
                      <a:pt x="16" y="39"/>
                    </a:moveTo>
                    <a:lnTo>
                      <a:pt x="154" y="5"/>
                    </a:lnTo>
                    <a:lnTo>
                      <a:pt x="187" y="0"/>
                    </a:lnTo>
                    <a:lnTo>
                      <a:pt x="210" y="5"/>
                    </a:lnTo>
                    <a:lnTo>
                      <a:pt x="217" y="14"/>
                    </a:lnTo>
                    <a:lnTo>
                      <a:pt x="219" y="32"/>
                    </a:lnTo>
                    <a:lnTo>
                      <a:pt x="210" y="59"/>
                    </a:lnTo>
                    <a:lnTo>
                      <a:pt x="82" y="176"/>
                    </a:lnTo>
                    <a:lnTo>
                      <a:pt x="64" y="174"/>
                    </a:lnTo>
                    <a:lnTo>
                      <a:pt x="43" y="167"/>
                    </a:lnTo>
                    <a:lnTo>
                      <a:pt x="28" y="152"/>
                    </a:lnTo>
                    <a:lnTo>
                      <a:pt x="10" y="129"/>
                    </a:lnTo>
                    <a:lnTo>
                      <a:pt x="1" y="107"/>
                    </a:lnTo>
                    <a:lnTo>
                      <a:pt x="0" y="81"/>
                    </a:lnTo>
                    <a:lnTo>
                      <a:pt x="6" y="57"/>
                    </a:lnTo>
                    <a:lnTo>
                      <a:pt x="16" y="39"/>
                    </a:lnTo>
                    <a:close/>
                  </a:path>
                </a:pathLst>
              </a:custGeom>
              <a:solidFill>
                <a:srgbClr val="9F9FBF"/>
              </a:solidFill>
              <a:ln w="6350">
                <a:solidFill>
                  <a:srgbClr val="000000"/>
                </a:solidFill>
                <a:round/>
                <a:headEnd/>
                <a:tailEnd/>
              </a:ln>
            </p:spPr>
            <p:txBody>
              <a:bodyPr/>
              <a:lstStyle/>
              <a:p>
                <a:endParaRPr lang="zh-CN" altLang="en-US"/>
              </a:p>
            </p:txBody>
          </p:sp>
          <p:sp>
            <p:nvSpPr>
              <p:cNvPr id="29765" name="Freeform 217"/>
              <p:cNvSpPr>
                <a:spLocks/>
              </p:cNvSpPr>
              <p:nvPr/>
            </p:nvSpPr>
            <p:spPr bwMode="auto">
              <a:xfrm>
                <a:off x="1520" y="2172"/>
                <a:ext cx="31" cy="59"/>
              </a:xfrm>
              <a:custGeom>
                <a:avLst/>
                <a:gdLst>
                  <a:gd name="T0" fmla="*/ 0 w 95"/>
                  <a:gd name="T1" fmla="*/ 0 h 177"/>
                  <a:gd name="T2" fmla="*/ 0 w 95"/>
                  <a:gd name="T3" fmla="*/ 0 h 177"/>
                  <a:gd name="T4" fmla="*/ 0 w 95"/>
                  <a:gd name="T5" fmla="*/ 0 h 177"/>
                  <a:gd name="T6" fmla="*/ 0 w 95"/>
                  <a:gd name="T7" fmla="*/ 0 h 177"/>
                  <a:gd name="T8" fmla="*/ 0 w 95"/>
                  <a:gd name="T9" fmla="*/ 0 h 177"/>
                  <a:gd name="T10" fmla="*/ 0 w 95"/>
                  <a:gd name="T11" fmla="*/ 0 h 177"/>
                  <a:gd name="T12" fmla="*/ 0 w 95"/>
                  <a:gd name="T13" fmla="*/ 0 h 177"/>
                  <a:gd name="T14" fmla="*/ 0 w 95"/>
                  <a:gd name="T15" fmla="*/ 0 h 177"/>
                  <a:gd name="T16" fmla="*/ 0 w 95"/>
                  <a:gd name="T17" fmla="*/ 0 h 177"/>
                  <a:gd name="T18" fmla="*/ 0 w 95"/>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5"/>
                  <a:gd name="T31" fmla="*/ 0 h 177"/>
                  <a:gd name="T32" fmla="*/ 95 w 95"/>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5" h="177">
                    <a:moveTo>
                      <a:pt x="6" y="0"/>
                    </a:moveTo>
                    <a:lnTo>
                      <a:pt x="0" y="28"/>
                    </a:lnTo>
                    <a:lnTo>
                      <a:pt x="0" y="54"/>
                    </a:lnTo>
                    <a:lnTo>
                      <a:pt x="8" y="85"/>
                    </a:lnTo>
                    <a:lnTo>
                      <a:pt x="15" y="112"/>
                    </a:lnTo>
                    <a:lnTo>
                      <a:pt x="35" y="138"/>
                    </a:lnTo>
                    <a:lnTo>
                      <a:pt x="53" y="154"/>
                    </a:lnTo>
                    <a:lnTo>
                      <a:pt x="66" y="163"/>
                    </a:lnTo>
                    <a:lnTo>
                      <a:pt x="80" y="169"/>
                    </a:lnTo>
                    <a:lnTo>
                      <a:pt x="95" y="177"/>
                    </a:lnTo>
                  </a:path>
                </a:pathLst>
              </a:cu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9766" name="Freeform 218"/>
              <p:cNvSpPr>
                <a:spLocks/>
              </p:cNvSpPr>
              <p:nvPr/>
            </p:nvSpPr>
            <p:spPr bwMode="auto">
              <a:xfrm>
                <a:off x="1539" y="2164"/>
                <a:ext cx="32" cy="59"/>
              </a:xfrm>
              <a:custGeom>
                <a:avLst/>
                <a:gdLst>
                  <a:gd name="T0" fmla="*/ 0 w 94"/>
                  <a:gd name="T1" fmla="*/ 0 h 177"/>
                  <a:gd name="T2" fmla="*/ 0 w 94"/>
                  <a:gd name="T3" fmla="*/ 0 h 177"/>
                  <a:gd name="T4" fmla="*/ 0 w 94"/>
                  <a:gd name="T5" fmla="*/ 0 h 177"/>
                  <a:gd name="T6" fmla="*/ 0 w 94"/>
                  <a:gd name="T7" fmla="*/ 0 h 177"/>
                  <a:gd name="T8" fmla="*/ 0 w 94"/>
                  <a:gd name="T9" fmla="*/ 0 h 177"/>
                  <a:gd name="T10" fmla="*/ 0 w 94"/>
                  <a:gd name="T11" fmla="*/ 0 h 177"/>
                  <a:gd name="T12" fmla="*/ 0 w 94"/>
                  <a:gd name="T13" fmla="*/ 0 h 177"/>
                  <a:gd name="T14" fmla="*/ 0 w 94"/>
                  <a:gd name="T15" fmla="*/ 0 h 177"/>
                  <a:gd name="T16" fmla="*/ 0 w 94"/>
                  <a:gd name="T17" fmla="*/ 0 h 177"/>
                  <a:gd name="T18" fmla="*/ 0 w 94"/>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4"/>
                  <a:gd name="T31" fmla="*/ 0 h 177"/>
                  <a:gd name="T32" fmla="*/ 94 w 94"/>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4" h="177">
                    <a:moveTo>
                      <a:pt x="6" y="0"/>
                    </a:moveTo>
                    <a:lnTo>
                      <a:pt x="0" y="28"/>
                    </a:lnTo>
                    <a:lnTo>
                      <a:pt x="0" y="54"/>
                    </a:lnTo>
                    <a:lnTo>
                      <a:pt x="7" y="85"/>
                    </a:lnTo>
                    <a:lnTo>
                      <a:pt x="15" y="112"/>
                    </a:lnTo>
                    <a:lnTo>
                      <a:pt x="34" y="136"/>
                    </a:lnTo>
                    <a:lnTo>
                      <a:pt x="52" y="154"/>
                    </a:lnTo>
                    <a:lnTo>
                      <a:pt x="66" y="163"/>
                    </a:lnTo>
                    <a:lnTo>
                      <a:pt x="79" y="169"/>
                    </a:lnTo>
                    <a:lnTo>
                      <a:pt x="94" y="177"/>
                    </a:lnTo>
                  </a:path>
                </a:pathLst>
              </a:custGeom>
              <a:noFill/>
              <a:ln w="63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pic>
          <p:nvPicPr>
            <p:cNvPr id="29729" name="Picture 219"/>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2933253" flipH="1">
              <a:off x="1323" y="331"/>
              <a:ext cx="165"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9730" name="Picture 220"/>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2933253" flipH="1">
              <a:off x="1278" y="1056"/>
              <a:ext cx="165"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9731" name="Picture 221"/>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2933253" flipH="1">
              <a:off x="1368" y="1675"/>
              <a:ext cx="165"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grpSp>
    </p:spTree>
    <p:extLst>
      <p:ext uri="{BB962C8B-B14F-4D97-AF65-F5344CB8AC3E}">
        <p14:creationId xmlns:p14="http://schemas.microsoft.com/office/powerpoint/2010/main" val="279655580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CN" altLang="en-US" smtClean="0"/>
              <a:t>本章小结</a:t>
            </a:r>
          </a:p>
        </p:txBody>
      </p:sp>
      <p:sp>
        <p:nvSpPr>
          <p:cNvPr id="31747" name="Rectangle 3"/>
          <p:cNvSpPr>
            <a:spLocks noGrp="1" noChangeArrowheads="1"/>
          </p:cNvSpPr>
          <p:nvPr>
            <p:ph idx="1"/>
          </p:nvPr>
        </p:nvSpPr>
        <p:spPr/>
        <p:txBody>
          <a:bodyPr/>
          <a:lstStyle/>
          <a:p>
            <a:pPr eaLnBrk="1" hangingPunct="1">
              <a:buFont typeface="Wingdings" pitchFamily="2" charset="2"/>
              <a:buNone/>
            </a:pPr>
            <a:r>
              <a:rPr lang="zh-CN" altLang="en-US" sz="1800" smtClean="0">
                <a:latin typeface="华文楷体" pitchFamily="2" charset="-122"/>
                <a:ea typeface="华文楷体" pitchFamily="2" charset="-122"/>
              </a:rPr>
              <a:t>移动自组网络</a:t>
            </a:r>
            <a:endParaRPr lang="en-US" altLang="zh-CN" sz="1800" smtClean="0">
              <a:latin typeface="华文楷体" pitchFamily="2" charset="-122"/>
              <a:ea typeface="华文楷体" pitchFamily="2" charset="-122"/>
            </a:endParaRPr>
          </a:p>
          <a:p>
            <a:pPr eaLnBrk="1" hangingPunct="1">
              <a:buFont typeface="Wingdings" pitchFamily="2" charset="2"/>
              <a:buNone/>
            </a:pPr>
            <a:r>
              <a:rPr lang="en-US" altLang="zh-CN" sz="1800" smtClean="0">
                <a:latin typeface="华文楷体" pitchFamily="2" charset="-122"/>
                <a:ea typeface="华文楷体" pitchFamily="2" charset="-122"/>
              </a:rPr>
              <a:t>AP</a:t>
            </a:r>
          </a:p>
          <a:p>
            <a:pPr eaLnBrk="1" hangingPunct="1">
              <a:buFont typeface="Wingdings" pitchFamily="2" charset="2"/>
              <a:buNone/>
            </a:pPr>
            <a:r>
              <a:rPr lang="en-US" altLang="zh-CN" sz="1800" smtClean="0">
                <a:latin typeface="华文楷体" pitchFamily="2" charset="-122"/>
                <a:ea typeface="华文楷体" pitchFamily="2" charset="-122"/>
              </a:rPr>
              <a:t>BSS</a:t>
            </a:r>
          </a:p>
          <a:p>
            <a:pPr eaLnBrk="1" hangingPunct="1">
              <a:buFont typeface="Wingdings" pitchFamily="2" charset="2"/>
              <a:buNone/>
            </a:pPr>
            <a:r>
              <a:rPr lang="en-US" altLang="zh-CN" sz="1800" smtClean="0">
                <a:latin typeface="华文楷体" pitchFamily="2" charset="-122"/>
                <a:ea typeface="华文楷体" pitchFamily="2" charset="-122"/>
              </a:rPr>
              <a:t>802.11b/g</a:t>
            </a:r>
          </a:p>
        </p:txBody>
      </p:sp>
    </p:spTree>
    <p:extLst>
      <p:ext uri="{BB962C8B-B14F-4D97-AF65-F5344CB8AC3E}">
        <p14:creationId xmlns:p14="http://schemas.microsoft.com/office/powerpoint/2010/main" val="10718303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标题 3"/>
          <p:cNvSpPr>
            <a:spLocks noGrp="1"/>
          </p:cNvSpPr>
          <p:nvPr>
            <p:ph type="title"/>
          </p:nvPr>
        </p:nvSpPr>
        <p:spPr/>
        <p:txBody>
          <a:bodyPr/>
          <a:lstStyle/>
          <a:p>
            <a:pPr eaLnBrk="1" hangingPunct="1"/>
            <a:r>
              <a:rPr lang="zh-CN" altLang="en-US" smtClean="0"/>
              <a:t>指引</a:t>
            </a:r>
          </a:p>
        </p:txBody>
      </p:sp>
      <p:sp>
        <p:nvSpPr>
          <p:cNvPr id="9218"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FF0000"/>
                </a:solidFill>
                <a:latin typeface="新宋体" pitchFamily="49" charset="-122"/>
                <a:ea typeface="新宋体" pitchFamily="49" charset="-122"/>
              </a:rPr>
              <a:t>无线局域网</a:t>
            </a:r>
            <a:r>
              <a:rPr lang="en-US" altLang="zh-CN" sz="1800" smtClean="0">
                <a:solidFill>
                  <a:srgbClr val="FF0000"/>
                </a:solidFill>
                <a:latin typeface="新宋体" pitchFamily="49" charset="-122"/>
                <a:ea typeface="新宋体" pitchFamily="49" charset="-122"/>
              </a:rPr>
              <a:t>WLAN</a:t>
            </a: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无线</a:t>
            </a:r>
            <a:r>
              <a:rPr lang="zh-CN" altLang="en-US" sz="1800" smtClean="0">
                <a:latin typeface="新宋体" pitchFamily="49" charset="-122"/>
                <a:ea typeface="新宋体" pitchFamily="49" charset="-122"/>
              </a:rPr>
              <a:t>城域网</a:t>
            </a:r>
            <a:r>
              <a:rPr lang="en-US" altLang="zh-CN" sz="1800" smtClean="0">
                <a:latin typeface="新宋体" pitchFamily="49" charset="-122"/>
                <a:ea typeface="新宋体" pitchFamily="49" charset="-122"/>
              </a:rPr>
              <a:t>WMAN</a:t>
            </a: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2455734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9"/>
          <p:cNvSpPr txBox="1">
            <a:spLocks noChangeArrowheads="1"/>
          </p:cNvSpPr>
          <p:nvPr/>
        </p:nvSpPr>
        <p:spPr bwMode="auto">
          <a:xfrm>
            <a:off x="7926388" y="4751388"/>
            <a:ext cx="1098550" cy="422275"/>
          </a:xfrm>
          <a:prstGeom prst="rect">
            <a:avLst/>
          </a:prstGeom>
          <a:solidFill>
            <a:schemeClr val="bg1"/>
          </a:solidFill>
          <a:ln>
            <a:noFill/>
          </a:ln>
          <a:extLst>
            <a:ext uri="{91240B29-F687-4F45-9708-019B960494DF}">
              <a14:hiddenLine xmlns:a14="http://schemas.microsoft.com/office/drawing/2010/main" w="38100" cmpd="dbl">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r" eaLnBrk="1" hangingPunct="1">
              <a:lnSpc>
                <a:spcPct val="120000"/>
              </a:lnSpc>
            </a:pPr>
            <a:r>
              <a:rPr lang="zh-CN" altLang="en-US" sz="1800">
                <a:solidFill>
                  <a:schemeClr val="folHlink"/>
                </a:solidFill>
                <a:latin typeface="Arial" charset="0"/>
                <a:ea typeface="黑体" pitchFamily="2" charset="-122"/>
              </a:rPr>
              <a:t>覆盖范围</a:t>
            </a:r>
          </a:p>
        </p:txBody>
      </p:sp>
      <p:sp>
        <p:nvSpPr>
          <p:cNvPr id="30723" name="Rectangle 4"/>
          <p:cNvSpPr>
            <a:spLocks noGrp="1" noChangeArrowheads="1"/>
          </p:cNvSpPr>
          <p:nvPr>
            <p:ph type="title"/>
          </p:nvPr>
        </p:nvSpPr>
        <p:spPr/>
        <p:txBody>
          <a:bodyPr/>
          <a:lstStyle/>
          <a:p>
            <a:pPr eaLnBrk="1" hangingPunct="1"/>
            <a:r>
              <a:rPr lang="zh-CN" altLang="en-US" smtClean="0"/>
              <a:t>几种无线网络的比较 </a:t>
            </a:r>
          </a:p>
        </p:txBody>
      </p:sp>
      <p:sp>
        <p:nvSpPr>
          <p:cNvPr id="30724" name="Text Box 5"/>
          <p:cNvSpPr txBox="1">
            <a:spLocks noChangeArrowheads="1"/>
          </p:cNvSpPr>
          <p:nvPr/>
        </p:nvSpPr>
        <p:spPr bwMode="auto">
          <a:xfrm>
            <a:off x="-57150" y="1500188"/>
            <a:ext cx="112395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r" eaLnBrk="1" hangingPunct="1">
              <a:lnSpc>
                <a:spcPct val="120000"/>
              </a:lnSpc>
            </a:pPr>
            <a:r>
              <a:rPr lang="en-US" altLang="zh-CN" sz="1800">
                <a:solidFill>
                  <a:schemeClr val="folHlink"/>
                </a:solidFill>
                <a:latin typeface="Arial" charset="0"/>
                <a:ea typeface="黑体" pitchFamily="2" charset="-122"/>
              </a:rPr>
              <a:t>1 Gb/s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r>
              <a:rPr lang="en-US" altLang="zh-CN" sz="1800">
                <a:solidFill>
                  <a:schemeClr val="folHlink"/>
                </a:solidFill>
                <a:latin typeface="Arial" charset="0"/>
                <a:ea typeface="黑体" pitchFamily="2" charset="-122"/>
              </a:rPr>
              <a:t>100 Mb/s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r>
              <a:rPr lang="en-US" altLang="zh-CN" sz="1800">
                <a:solidFill>
                  <a:schemeClr val="folHlink"/>
                </a:solidFill>
                <a:latin typeface="Arial" charset="0"/>
                <a:ea typeface="黑体" pitchFamily="2" charset="-122"/>
              </a:rPr>
              <a:t>10 Mb/s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r>
              <a:rPr lang="en-US" altLang="zh-CN" sz="1800">
                <a:solidFill>
                  <a:schemeClr val="folHlink"/>
                </a:solidFill>
                <a:latin typeface="Arial" charset="0"/>
                <a:ea typeface="黑体" pitchFamily="2" charset="-122"/>
              </a:rPr>
              <a:t>1 Mb/s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r>
              <a:rPr lang="en-US" altLang="zh-CN" sz="1800">
                <a:solidFill>
                  <a:schemeClr val="folHlink"/>
                </a:solidFill>
                <a:latin typeface="Arial" charset="0"/>
                <a:ea typeface="黑体" pitchFamily="2" charset="-122"/>
              </a:rPr>
              <a:t>100 kb/s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r>
              <a:rPr lang="en-US" altLang="zh-CN" sz="1800">
                <a:solidFill>
                  <a:schemeClr val="folHlink"/>
                </a:solidFill>
                <a:latin typeface="Arial" charset="0"/>
                <a:ea typeface="黑体" pitchFamily="2" charset="-122"/>
              </a:rPr>
              <a:t>10 kb/s</a:t>
            </a: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endParaRPr lang="en-US" altLang="zh-CN" sz="1800">
              <a:solidFill>
                <a:schemeClr val="folHlink"/>
              </a:solidFill>
              <a:latin typeface="Arial" charset="0"/>
              <a:ea typeface="黑体" pitchFamily="2" charset="-122"/>
            </a:endParaRPr>
          </a:p>
          <a:p>
            <a:pPr algn="r" eaLnBrk="1" hangingPunct="1">
              <a:lnSpc>
                <a:spcPct val="120000"/>
              </a:lnSpc>
            </a:pPr>
            <a:endParaRPr lang="en-US" altLang="zh-CN" sz="1800">
              <a:solidFill>
                <a:schemeClr val="folHlink"/>
              </a:solidFill>
              <a:latin typeface="Arial" charset="0"/>
              <a:ea typeface="黑体" pitchFamily="2" charset="-122"/>
            </a:endParaRPr>
          </a:p>
        </p:txBody>
      </p:sp>
      <p:sp>
        <p:nvSpPr>
          <p:cNvPr id="30725" name="Line 6"/>
          <p:cNvSpPr>
            <a:spLocks noChangeShapeType="1"/>
          </p:cNvSpPr>
          <p:nvPr/>
        </p:nvSpPr>
        <p:spPr bwMode="auto">
          <a:xfrm>
            <a:off x="971550" y="5170488"/>
            <a:ext cx="7416800" cy="0"/>
          </a:xfrm>
          <a:prstGeom prst="line">
            <a:avLst/>
          </a:prstGeom>
          <a:noFill/>
          <a:ln w="28575">
            <a:solidFill>
              <a:schemeClr val="folHlink"/>
            </a:solidFill>
            <a:round/>
            <a:headEnd/>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30726" name="Line 7"/>
          <p:cNvSpPr>
            <a:spLocks noChangeShapeType="1"/>
          </p:cNvSpPr>
          <p:nvPr/>
        </p:nvSpPr>
        <p:spPr bwMode="auto">
          <a:xfrm rot="-5400000">
            <a:off x="-864394" y="3479007"/>
            <a:ext cx="3960813" cy="0"/>
          </a:xfrm>
          <a:prstGeom prst="line">
            <a:avLst/>
          </a:prstGeom>
          <a:noFill/>
          <a:ln w="28575">
            <a:solidFill>
              <a:schemeClr val="folHlink"/>
            </a:solidFill>
            <a:round/>
            <a:headEnd/>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30727" name="Text Box 8"/>
          <p:cNvSpPr txBox="1">
            <a:spLocks noChangeArrowheads="1"/>
          </p:cNvSpPr>
          <p:nvPr/>
        </p:nvSpPr>
        <p:spPr bwMode="auto">
          <a:xfrm>
            <a:off x="1077913" y="981075"/>
            <a:ext cx="86995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lnSpc>
                <a:spcPct val="120000"/>
              </a:lnSpc>
            </a:pPr>
            <a:r>
              <a:rPr lang="zh-CN" altLang="en-US" sz="1800">
                <a:solidFill>
                  <a:schemeClr val="folHlink"/>
                </a:solidFill>
                <a:latin typeface="Arial" charset="0"/>
                <a:ea typeface="黑体" pitchFamily="2" charset="-122"/>
              </a:rPr>
              <a:t>用户</a:t>
            </a:r>
          </a:p>
          <a:p>
            <a:pPr algn="ctr" eaLnBrk="1" hangingPunct="1">
              <a:lnSpc>
                <a:spcPct val="95000"/>
              </a:lnSpc>
            </a:pPr>
            <a:r>
              <a:rPr lang="zh-CN" altLang="en-US" sz="1800">
                <a:solidFill>
                  <a:schemeClr val="folHlink"/>
                </a:solidFill>
                <a:latin typeface="Arial" charset="0"/>
                <a:ea typeface="黑体" pitchFamily="2" charset="-122"/>
              </a:rPr>
              <a:t>数据率</a:t>
            </a:r>
          </a:p>
        </p:txBody>
      </p:sp>
      <p:sp>
        <p:nvSpPr>
          <p:cNvPr id="30728" name="Text Box 9"/>
          <p:cNvSpPr txBox="1">
            <a:spLocks noChangeArrowheads="1"/>
          </p:cNvSpPr>
          <p:nvPr/>
        </p:nvSpPr>
        <p:spPr bwMode="auto">
          <a:xfrm>
            <a:off x="1700213" y="5099710"/>
            <a:ext cx="6399212"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lnSpc>
                <a:spcPct val="120000"/>
              </a:lnSpc>
            </a:pPr>
            <a:r>
              <a:rPr lang="en-US" altLang="zh-CN" sz="1800">
                <a:solidFill>
                  <a:schemeClr val="folHlink"/>
                </a:solidFill>
                <a:latin typeface="Arial" charset="0"/>
                <a:ea typeface="黑体" pitchFamily="2" charset="-122"/>
              </a:rPr>
              <a:t>PAN           </a:t>
            </a:r>
            <a:r>
              <a:rPr lang="en-US" altLang="zh-CN" sz="1800" smtClean="0">
                <a:solidFill>
                  <a:schemeClr val="folHlink"/>
                </a:solidFill>
                <a:latin typeface="Arial" charset="0"/>
                <a:ea typeface="黑体" pitchFamily="2" charset="-122"/>
              </a:rPr>
              <a:t>           </a:t>
            </a:r>
            <a:r>
              <a:rPr lang="en-US" altLang="zh-CN" sz="1800">
                <a:solidFill>
                  <a:schemeClr val="folHlink"/>
                </a:solidFill>
                <a:latin typeface="Arial" charset="0"/>
                <a:ea typeface="黑体" pitchFamily="2" charset="-122"/>
              </a:rPr>
              <a:t>LAN      </a:t>
            </a:r>
            <a:r>
              <a:rPr lang="en-US" altLang="zh-CN" sz="1800" smtClean="0">
                <a:solidFill>
                  <a:schemeClr val="folHlink"/>
                </a:solidFill>
                <a:latin typeface="Arial" charset="0"/>
                <a:ea typeface="黑体" pitchFamily="2" charset="-122"/>
              </a:rPr>
              <a:t>                </a:t>
            </a:r>
            <a:r>
              <a:rPr lang="en-US" altLang="zh-CN" sz="1800">
                <a:solidFill>
                  <a:schemeClr val="folHlink"/>
                </a:solidFill>
                <a:latin typeface="Arial" charset="0"/>
                <a:ea typeface="黑体" pitchFamily="2" charset="-122"/>
              </a:rPr>
              <a:t>MAN        </a:t>
            </a:r>
            <a:r>
              <a:rPr lang="en-US" altLang="zh-CN" sz="1800" smtClean="0">
                <a:solidFill>
                  <a:schemeClr val="folHlink"/>
                </a:solidFill>
                <a:latin typeface="Arial" charset="0"/>
                <a:ea typeface="黑体" pitchFamily="2" charset="-122"/>
              </a:rPr>
              <a:t>            </a:t>
            </a:r>
            <a:r>
              <a:rPr lang="en-US" altLang="zh-CN" sz="1800">
                <a:solidFill>
                  <a:schemeClr val="folHlink"/>
                </a:solidFill>
                <a:latin typeface="Arial" charset="0"/>
                <a:ea typeface="黑体" pitchFamily="2" charset="-122"/>
              </a:rPr>
              <a:t>WAN</a:t>
            </a:r>
          </a:p>
        </p:txBody>
      </p:sp>
      <p:sp>
        <p:nvSpPr>
          <p:cNvPr id="30729" name="Oval 10"/>
          <p:cNvSpPr>
            <a:spLocks noChangeArrowheads="1"/>
          </p:cNvSpPr>
          <p:nvPr/>
        </p:nvSpPr>
        <p:spPr bwMode="auto">
          <a:xfrm>
            <a:off x="1476375" y="3946525"/>
            <a:ext cx="1439863" cy="720725"/>
          </a:xfrm>
          <a:prstGeom prst="ellipse">
            <a:avLst/>
          </a:prstGeom>
          <a:solidFill>
            <a:srgbClr val="CCCC00"/>
          </a:solidFill>
          <a:ln w="9525">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802.15.4</a:t>
            </a:r>
          </a:p>
          <a:p>
            <a:pPr algn="ctr" eaLnBrk="1" hangingPunct="1"/>
            <a:r>
              <a:rPr lang="en-US" altLang="zh-CN" sz="1800">
                <a:solidFill>
                  <a:schemeClr val="folHlink"/>
                </a:solidFill>
                <a:latin typeface="Arial" charset="0"/>
                <a:ea typeface="黑体" pitchFamily="2" charset="-122"/>
              </a:rPr>
              <a:t>ZigBee</a:t>
            </a:r>
          </a:p>
        </p:txBody>
      </p:sp>
      <p:sp>
        <p:nvSpPr>
          <p:cNvPr id="30730" name="Oval 11"/>
          <p:cNvSpPr>
            <a:spLocks noChangeArrowheads="1"/>
          </p:cNvSpPr>
          <p:nvPr/>
        </p:nvSpPr>
        <p:spPr bwMode="auto">
          <a:xfrm>
            <a:off x="1476375" y="3370263"/>
            <a:ext cx="1439863" cy="647700"/>
          </a:xfrm>
          <a:prstGeom prst="ellipse">
            <a:avLst/>
          </a:prstGeom>
          <a:solidFill>
            <a:srgbClr val="FFCC00"/>
          </a:solidFill>
          <a:ln w="9525">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802.15.1</a:t>
            </a:r>
          </a:p>
          <a:p>
            <a:pPr algn="ctr" eaLnBrk="1" hangingPunct="1"/>
            <a:r>
              <a:rPr lang="zh-CN" altLang="en-US" sz="1800">
                <a:solidFill>
                  <a:schemeClr val="folHlink"/>
                </a:solidFill>
                <a:latin typeface="Arial" charset="0"/>
                <a:ea typeface="黑体" pitchFamily="2" charset="-122"/>
              </a:rPr>
              <a:t>蓝牙</a:t>
            </a:r>
          </a:p>
        </p:txBody>
      </p:sp>
      <p:sp>
        <p:nvSpPr>
          <p:cNvPr id="30731" name="Oval 12"/>
          <p:cNvSpPr>
            <a:spLocks noChangeArrowheads="1"/>
          </p:cNvSpPr>
          <p:nvPr/>
        </p:nvSpPr>
        <p:spPr bwMode="auto">
          <a:xfrm>
            <a:off x="1476375" y="1787525"/>
            <a:ext cx="1439863" cy="647700"/>
          </a:xfrm>
          <a:prstGeom prst="ellipse">
            <a:avLst/>
          </a:prstGeom>
          <a:solidFill>
            <a:srgbClr val="FFFF99"/>
          </a:solidFill>
          <a:ln w="9525">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802.15.3</a:t>
            </a:r>
          </a:p>
          <a:p>
            <a:pPr algn="ctr" eaLnBrk="1" hangingPunct="1"/>
            <a:r>
              <a:rPr lang="zh-CN" altLang="en-US" sz="1800">
                <a:solidFill>
                  <a:schemeClr val="folHlink"/>
                </a:solidFill>
                <a:latin typeface="Arial" charset="0"/>
                <a:ea typeface="黑体" pitchFamily="2" charset="-122"/>
              </a:rPr>
              <a:t>超宽带</a:t>
            </a:r>
          </a:p>
        </p:txBody>
      </p:sp>
      <p:sp>
        <p:nvSpPr>
          <p:cNvPr id="30732" name="Oval 13"/>
          <p:cNvSpPr>
            <a:spLocks noChangeArrowheads="1"/>
          </p:cNvSpPr>
          <p:nvPr/>
        </p:nvSpPr>
        <p:spPr bwMode="auto">
          <a:xfrm>
            <a:off x="3203575" y="2435225"/>
            <a:ext cx="1439863" cy="647700"/>
          </a:xfrm>
          <a:prstGeom prst="ellipse">
            <a:avLst/>
          </a:prstGeom>
          <a:solidFill>
            <a:srgbClr val="FF99FF"/>
          </a:solidFill>
          <a:ln w="9525">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802.11g, a</a:t>
            </a:r>
          </a:p>
        </p:txBody>
      </p:sp>
      <p:sp>
        <p:nvSpPr>
          <p:cNvPr id="30733" name="Oval 14"/>
          <p:cNvSpPr>
            <a:spLocks noChangeArrowheads="1"/>
          </p:cNvSpPr>
          <p:nvPr/>
        </p:nvSpPr>
        <p:spPr bwMode="auto">
          <a:xfrm>
            <a:off x="3203575" y="2938463"/>
            <a:ext cx="1439863" cy="647700"/>
          </a:xfrm>
          <a:prstGeom prst="ellipse">
            <a:avLst/>
          </a:prstGeom>
          <a:solidFill>
            <a:srgbClr val="CCECFF"/>
          </a:solidFill>
          <a:ln w="9525">
            <a:solidFill>
              <a:schemeClr val="tx1"/>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802.11b</a:t>
            </a:r>
          </a:p>
        </p:txBody>
      </p:sp>
      <p:sp>
        <p:nvSpPr>
          <p:cNvPr id="30734" name="Oval 15"/>
          <p:cNvSpPr>
            <a:spLocks noChangeArrowheads="1"/>
          </p:cNvSpPr>
          <p:nvPr/>
        </p:nvSpPr>
        <p:spPr bwMode="auto">
          <a:xfrm>
            <a:off x="4860925" y="2722563"/>
            <a:ext cx="1439863" cy="647700"/>
          </a:xfrm>
          <a:prstGeom prst="ellipse">
            <a:avLst/>
          </a:prstGeom>
          <a:solidFill>
            <a:srgbClr val="66FFCC"/>
          </a:solidFill>
          <a:ln w="9525">
            <a:solidFill>
              <a:schemeClr val="tx1"/>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802.16</a:t>
            </a:r>
          </a:p>
        </p:txBody>
      </p:sp>
      <p:sp>
        <p:nvSpPr>
          <p:cNvPr id="30735" name="Oval 16"/>
          <p:cNvSpPr>
            <a:spLocks noChangeArrowheads="1"/>
          </p:cNvSpPr>
          <p:nvPr/>
        </p:nvSpPr>
        <p:spPr bwMode="auto">
          <a:xfrm>
            <a:off x="6732588" y="4235450"/>
            <a:ext cx="1439862" cy="647700"/>
          </a:xfrm>
          <a:prstGeom prst="ellipse">
            <a:avLst/>
          </a:prstGeom>
          <a:solidFill>
            <a:srgbClr val="CC66FF"/>
          </a:solidFill>
          <a:ln w="38100" cmpd="dbl">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2G</a:t>
            </a:r>
          </a:p>
          <a:p>
            <a:pPr algn="ctr" eaLnBrk="1" hangingPunct="1"/>
            <a:r>
              <a:rPr lang="zh-CN" altLang="en-US" sz="1800">
                <a:solidFill>
                  <a:schemeClr val="folHlink"/>
                </a:solidFill>
                <a:latin typeface="Arial" charset="0"/>
                <a:ea typeface="黑体" pitchFamily="2" charset="-122"/>
              </a:rPr>
              <a:t>移动通信</a:t>
            </a:r>
          </a:p>
        </p:txBody>
      </p:sp>
      <p:sp>
        <p:nvSpPr>
          <p:cNvPr id="30736" name="Oval 17"/>
          <p:cNvSpPr>
            <a:spLocks noChangeArrowheads="1"/>
          </p:cNvSpPr>
          <p:nvPr/>
        </p:nvSpPr>
        <p:spPr bwMode="auto">
          <a:xfrm>
            <a:off x="6732588" y="3443288"/>
            <a:ext cx="1439862" cy="647700"/>
          </a:xfrm>
          <a:prstGeom prst="ellipse">
            <a:avLst/>
          </a:prstGeom>
          <a:solidFill>
            <a:srgbClr val="66FF33"/>
          </a:solidFill>
          <a:ln w="38100" cmpd="dbl">
            <a:solidFill>
              <a:schemeClr val="folHlink"/>
            </a:solidFill>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3G</a:t>
            </a:r>
          </a:p>
          <a:p>
            <a:pPr algn="ctr" eaLnBrk="1" hangingPunct="1"/>
            <a:r>
              <a:rPr lang="zh-CN" altLang="en-US" sz="1800">
                <a:solidFill>
                  <a:schemeClr val="folHlink"/>
                </a:solidFill>
                <a:latin typeface="Arial" charset="0"/>
                <a:ea typeface="黑体" pitchFamily="2" charset="-122"/>
              </a:rPr>
              <a:t>移动通信</a:t>
            </a:r>
          </a:p>
        </p:txBody>
      </p:sp>
      <p:sp>
        <p:nvSpPr>
          <p:cNvPr id="30737" name="Oval 18"/>
          <p:cNvSpPr>
            <a:spLocks noChangeArrowheads="1"/>
          </p:cNvSpPr>
          <p:nvPr/>
        </p:nvSpPr>
        <p:spPr bwMode="auto">
          <a:xfrm>
            <a:off x="6659563" y="1930400"/>
            <a:ext cx="1439862" cy="647700"/>
          </a:xfrm>
          <a:prstGeom prst="ellipse">
            <a:avLst/>
          </a:prstGeom>
          <a:solidFill>
            <a:srgbClr val="CC9900"/>
          </a:solidFill>
          <a:ln w="38100" cmpd="dbl">
            <a:solidFill>
              <a:schemeClr val="folHlink"/>
            </a:solidFill>
            <a:prstDash val="dash"/>
            <a:round/>
            <a:headEnd/>
            <a:tailEnd/>
          </a:ln>
        </p:spPr>
        <p:txBody>
          <a:bodyPr wrap="none" anchor="ct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algn="ctr" eaLnBrk="1" hangingPunct="1"/>
            <a:r>
              <a:rPr lang="en-US" altLang="zh-CN" sz="1800">
                <a:solidFill>
                  <a:schemeClr val="folHlink"/>
                </a:solidFill>
                <a:latin typeface="Arial" charset="0"/>
                <a:ea typeface="黑体" pitchFamily="2" charset="-122"/>
              </a:rPr>
              <a:t>4G</a:t>
            </a:r>
          </a:p>
          <a:p>
            <a:pPr algn="ctr" eaLnBrk="1" hangingPunct="1"/>
            <a:r>
              <a:rPr lang="zh-CN" altLang="en-US" sz="1800">
                <a:solidFill>
                  <a:schemeClr val="folHlink"/>
                </a:solidFill>
                <a:latin typeface="Arial" charset="0"/>
                <a:ea typeface="黑体" pitchFamily="2" charset="-122"/>
              </a:rPr>
              <a:t>移动通信</a:t>
            </a:r>
          </a:p>
        </p:txBody>
      </p:sp>
      <p:sp>
        <p:nvSpPr>
          <p:cNvPr id="30738" name="Text Box 20"/>
          <p:cNvSpPr txBox="1">
            <a:spLocks noChangeArrowheads="1"/>
          </p:cNvSpPr>
          <p:nvPr/>
        </p:nvSpPr>
        <p:spPr bwMode="auto">
          <a:xfrm>
            <a:off x="3579813" y="2044700"/>
            <a:ext cx="7175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lnSpc>
                <a:spcPct val="120000"/>
              </a:lnSpc>
            </a:pPr>
            <a:r>
              <a:rPr lang="en-US" altLang="zh-CN" sz="1800">
                <a:solidFill>
                  <a:schemeClr val="folHlink"/>
                </a:solidFill>
                <a:latin typeface="Arial" charset="0"/>
                <a:ea typeface="黑体" pitchFamily="2" charset="-122"/>
              </a:rPr>
              <a:t>Wi-Fi</a:t>
            </a:r>
          </a:p>
        </p:txBody>
      </p:sp>
      <p:sp>
        <p:nvSpPr>
          <p:cNvPr id="30739" name="Text Box 21"/>
          <p:cNvSpPr txBox="1">
            <a:spLocks noChangeArrowheads="1"/>
          </p:cNvSpPr>
          <p:nvPr/>
        </p:nvSpPr>
        <p:spPr bwMode="auto">
          <a:xfrm>
            <a:off x="5076825" y="2332038"/>
            <a:ext cx="9461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lnSpc>
                <a:spcPct val="120000"/>
              </a:lnSpc>
            </a:pPr>
            <a:r>
              <a:rPr lang="en-US" altLang="zh-CN" sz="1800">
                <a:solidFill>
                  <a:schemeClr val="folHlink"/>
                </a:solidFill>
                <a:latin typeface="Arial" charset="0"/>
                <a:ea typeface="黑体" pitchFamily="2" charset="-122"/>
              </a:rPr>
              <a:t>WiMAX</a:t>
            </a:r>
          </a:p>
        </p:txBody>
      </p:sp>
    </p:spTree>
    <p:extLst>
      <p:ext uri="{BB962C8B-B14F-4D97-AF65-F5344CB8AC3E}">
        <p14:creationId xmlns:p14="http://schemas.microsoft.com/office/powerpoint/2010/main" val="414423622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68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04"/>
          <p:cNvSpPr txBox="1">
            <a:spLocks noChangeArrowheads="1"/>
          </p:cNvSpPr>
          <p:nvPr/>
        </p:nvSpPr>
        <p:spPr bwMode="auto">
          <a:xfrm>
            <a:off x="7956550" y="11969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zh-CN"/>
          </a:p>
        </p:txBody>
      </p:sp>
      <p:sp>
        <p:nvSpPr>
          <p:cNvPr id="10243" name="Rectangle 350"/>
          <p:cNvSpPr>
            <a:spLocks noChangeArrowheads="1"/>
          </p:cNvSpPr>
          <p:nvPr/>
        </p:nvSpPr>
        <p:spPr bwMode="auto">
          <a:xfrm>
            <a:off x="1229623" y="1017587"/>
            <a:ext cx="7416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spcBef>
                <a:spcPct val="20000"/>
              </a:spcBef>
              <a:buClr>
                <a:schemeClr val="folHlink"/>
              </a:buClr>
              <a:buSzPct val="60000"/>
              <a:buFont typeface="Wingdings" pitchFamily="2" charset="2"/>
              <a:buChar char="n"/>
            </a:pPr>
            <a:r>
              <a:rPr lang="zh-CN" altLang="en-US" sz="2400">
                <a:solidFill>
                  <a:srgbClr val="333399"/>
                </a:solidFill>
                <a:latin typeface="Arial" charset="0"/>
                <a:ea typeface="黑体" pitchFamily="2" charset="-122"/>
              </a:rPr>
              <a:t>有固定基础设施的无线局域网</a:t>
            </a:r>
          </a:p>
        </p:txBody>
      </p:sp>
      <p:sp>
        <p:nvSpPr>
          <p:cNvPr id="10244" name="Text Box 444"/>
          <p:cNvSpPr txBox="1">
            <a:spLocks noChangeArrowheads="1"/>
          </p:cNvSpPr>
          <p:nvPr/>
        </p:nvSpPr>
        <p:spPr bwMode="auto">
          <a:xfrm>
            <a:off x="8172450" y="14128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endParaRPr lang="zh-CN" altLang="zh-CN"/>
          </a:p>
        </p:txBody>
      </p:sp>
      <p:pic>
        <p:nvPicPr>
          <p:cNvPr id="102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73238"/>
            <a:ext cx="91440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标题 6"/>
          <p:cNvSpPr>
            <a:spLocks noGrp="1"/>
          </p:cNvSpPr>
          <p:nvPr>
            <p:ph type="title"/>
          </p:nvPr>
        </p:nvSpPr>
        <p:spPr/>
        <p:txBody>
          <a:bodyPr/>
          <a:lstStyle/>
          <a:p>
            <a:pPr eaLnBrk="1" hangingPunct="1"/>
            <a:r>
              <a:rPr lang="zh-CN" altLang="en-US" smtClean="0"/>
              <a:t>无线局域网的组成</a:t>
            </a:r>
          </a:p>
        </p:txBody>
      </p:sp>
    </p:spTree>
    <p:extLst>
      <p:ext uri="{BB962C8B-B14F-4D97-AF65-F5344CB8AC3E}">
        <p14:creationId xmlns:p14="http://schemas.microsoft.com/office/powerpoint/2010/main" val="3429294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1"/>
          <p:cNvSpPr txBox="1">
            <a:spLocks noChangeArrowheads="1"/>
          </p:cNvSpPr>
          <p:nvPr/>
        </p:nvSpPr>
        <p:spPr bwMode="auto">
          <a:xfrm>
            <a:off x="1761331" y="963929"/>
            <a:ext cx="56213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zh-CN" altLang="en-US" sz="1800">
                <a:solidFill>
                  <a:srgbClr val="333399"/>
                </a:solidFill>
                <a:latin typeface="Arial" charset="0"/>
                <a:ea typeface="黑体" pitchFamily="2" charset="-122"/>
              </a:rPr>
              <a:t>一个基本服务集 </a:t>
            </a:r>
            <a:r>
              <a:rPr lang="en-US" altLang="zh-CN" sz="1800">
                <a:solidFill>
                  <a:srgbClr val="333399"/>
                </a:solidFill>
                <a:latin typeface="Arial" charset="0"/>
                <a:ea typeface="黑体" pitchFamily="2" charset="-122"/>
              </a:rPr>
              <a:t>BSS </a:t>
            </a:r>
            <a:r>
              <a:rPr lang="zh-CN" altLang="en-US" sz="1800">
                <a:solidFill>
                  <a:srgbClr val="333399"/>
                </a:solidFill>
                <a:latin typeface="Arial" charset="0"/>
                <a:ea typeface="黑体" pitchFamily="2" charset="-122"/>
              </a:rPr>
              <a:t>包括</a:t>
            </a:r>
            <a:r>
              <a:rPr lang="zh-CN" altLang="en-US" sz="1800">
                <a:solidFill>
                  <a:schemeClr val="hlink"/>
                </a:solidFill>
                <a:latin typeface="Arial" charset="0"/>
                <a:ea typeface="黑体" pitchFamily="2" charset="-122"/>
              </a:rPr>
              <a:t>一个基站</a:t>
            </a:r>
            <a:r>
              <a:rPr lang="zh-CN" altLang="en-US" sz="1800">
                <a:solidFill>
                  <a:srgbClr val="333399"/>
                </a:solidFill>
                <a:latin typeface="Arial" charset="0"/>
                <a:ea typeface="黑体" pitchFamily="2" charset="-122"/>
              </a:rPr>
              <a:t>和</a:t>
            </a:r>
            <a:r>
              <a:rPr lang="zh-CN" altLang="en-US" sz="1800">
                <a:solidFill>
                  <a:schemeClr val="hlink"/>
                </a:solidFill>
                <a:latin typeface="Arial" charset="0"/>
                <a:ea typeface="黑体" pitchFamily="2" charset="-122"/>
              </a:rPr>
              <a:t>若干个移动站</a:t>
            </a:r>
            <a:r>
              <a:rPr lang="zh-CN" altLang="en-US" sz="1800">
                <a:solidFill>
                  <a:srgbClr val="333399"/>
                </a:solidFill>
                <a:latin typeface="Arial" charset="0"/>
                <a:ea typeface="黑体" pitchFamily="2" charset="-122"/>
              </a:rPr>
              <a:t>，</a:t>
            </a:r>
            <a:endParaRPr lang="en-US" altLang="zh-CN" sz="1800">
              <a:solidFill>
                <a:srgbClr val="333399"/>
              </a:solidFill>
              <a:latin typeface="Arial" charset="0"/>
              <a:ea typeface="黑体" pitchFamily="2" charset="-122"/>
            </a:endParaRPr>
          </a:p>
          <a:p>
            <a:pPr eaLnBrk="1" hangingPunct="1"/>
            <a:r>
              <a:rPr lang="zh-CN" altLang="en-US" sz="1800">
                <a:solidFill>
                  <a:srgbClr val="333399"/>
                </a:solidFill>
                <a:latin typeface="Arial" charset="0"/>
                <a:ea typeface="黑体" pitchFamily="2" charset="-122"/>
              </a:rPr>
              <a:t>所有的站在本 </a:t>
            </a:r>
            <a:r>
              <a:rPr lang="en-US" altLang="zh-CN" sz="1800">
                <a:solidFill>
                  <a:srgbClr val="333399"/>
                </a:solidFill>
                <a:latin typeface="Arial" charset="0"/>
                <a:ea typeface="黑体" pitchFamily="2" charset="-122"/>
              </a:rPr>
              <a:t>BSS </a:t>
            </a:r>
            <a:r>
              <a:rPr lang="zh-CN" altLang="en-US" sz="1800">
                <a:solidFill>
                  <a:srgbClr val="333399"/>
                </a:solidFill>
                <a:latin typeface="Arial" charset="0"/>
                <a:ea typeface="黑体" pitchFamily="2" charset="-122"/>
              </a:rPr>
              <a:t>以内都可以直接通信，</a:t>
            </a:r>
          </a:p>
          <a:p>
            <a:pPr eaLnBrk="1" hangingPunct="1"/>
            <a:r>
              <a:rPr lang="zh-CN" altLang="en-US" sz="1800">
                <a:solidFill>
                  <a:srgbClr val="333399"/>
                </a:solidFill>
                <a:latin typeface="Arial" charset="0"/>
                <a:ea typeface="黑体" pitchFamily="2" charset="-122"/>
              </a:rPr>
              <a:t>但在和本 </a:t>
            </a:r>
            <a:r>
              <a:rPr lang="en-US" altLang="zh-CN" sz="1800">
                <a:solidFill>
                  <a:srgbClr val="333399"/>
                </a:solidFill>
                <a:latin typeface="Arial" charset="0"/>
                <a:ea typeface="黑体" pitchFamily="2" charset="-122"/>
              </a:rPr>
              <a:t>BSS </a:t>
            </a:r>
            <a:r>
              <a:rPr lang="zh-CN" altLang="en-US" sz="1800">
                <a:solidFill>
                  <a:srgbClr val="333399"/>
                </a:solidFill>
                <a:latin typeface="Arial" charset="0"/>
                <a:ea typeface="黑体" pitchFamily="2" charset="-122"/>
              </a:rPr>
              <a:t>以外的站通信时 ，</a:t>
            </a:r>
          </a:p>
          <a:p>
            <a:pPr eaLnBrk="1" hangingPunct="1"/>
            <a:r>
              <a:rPr lang="zh-CN" altLang="en-US" sz="1800">
                <a:solidFill>
                  <a:srgbClr val="333399"/>
                </a:solidFill>
                <a:latin typeface="Arial" charset="0"/>
                <a:ea typeface="黑体" pitchFamily="2" charset="-122"/>
              </a:rPr>
              <a:t>都要通过本 </a:t>
            </a:r>
            <a:r>
              <a:rPr lang="en-US" altLang="zh-CN" sz="1800">
                <a:solidFill>
                  <a:srgbClr val="333399"/>
                </a:solidFill>
                <a:latin typeface="Arial" charset="0"/>
                <a:ea typeface="黑体" pitchFamily="2" charset="-122"/>
              </a:rPr>
              <a:t>BSS </a:t>
            </a:r>
            <a:r>
              <a:rPr lang="zh-CN" altLang="en-US" sz="1800">
                <a:solidFill>
                  <a:srgbClr val="333399"/>
                </a:solidFill>
                <a:latin typeface="Arial" charset="0"/>
                <a:ea typeface="黑体" pitchFamily="2" charset="-122"/>
              </a:rPr>
              <a:t>的基站。 </a:t>
            </a:r>
          </a:p>
        </p:txBody>
      </p:sp>
      <p:pic>
        <p:nvPicPr>
          <p:cNvPr id="1126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420888"/>
            <a:ext cx="91440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332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6"/>
          <p:cNvSpPr txBox="1">
            <a:spLocks noChangeArrowheads="1"/>
          </p:cNvSpPr>
          <p:nvPr/>
        </p:nvSpPr>
        <p:spPr bwMode="auto">
          <a:xfrm>
            <a:off x="1547664" y="934243"/>
            <a:ext cx="5553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zh-CN" altLang="en-US" sz="1800">
                <a:solidFill>
                  <a:srgbClr val="333399"/>
                </a:solidFill>
                <a:latin typeface="Arial" charset="0"/>
                <a:ea typeface="黑体" pitchFamily="2" charset="-122"/>
              </a:rPr>
              <a:t>基本服务集内的基站叫做</a:t>
            </a:r>
            <a:r>
              <a:rPr lang="zh-CN" altLang="en-US" sz="1800">
                <a:solidFill>
                  <a:schemeClr val="hlink"/>
                </a:solidFill>
                <a:latin typeface="Arial" charset="0"/>
                <a:ea typeface="黑体" pitchFamily="2" charset="-122"/>
              </a:rPr>
              <a:t>接入点 </a:t>
            </a:r>
            <a:r>
              <a:rPr lang="en-US" altLang="zh-CN" sz="1800">
                <a:solidFill>
                  <a:schemeClr val="hlink"/>
                </a:solidFill>
                <a:latin typeface="Arial" charset="0"/>
                <a:ea typeface="黑体" pitchFamily="2" charset="-122"/>
              </a:rPr>
              <a:t>AP</a:t>
            </a:r>
            <a:r>
              <a:rPr lang="en-US" altLang="zh-CN" sz="1800">
                <a:solidFill>
                  <a:srgbClr val="333399"/>
                </a:solidFill>
                <a:latin typeface="Arial" charset="0"/>
                <a:ea typeface="黑体" pitchFamily="2" charset="-122"/>
              </a:rPr>
              <a:t> (Access Point)</a:t>
            </a:r>
            <a:r>
              <a:rPr lang="zh-CN" altLang="en-US" sz="1800">
                <a:solidFill>
                  <a:srgbClr val="333399"/>
                </a:solidFill>
                <a:latin typeface="Arial" charset="0"/>
                <a:ea typeface="黑体" pitchFamily="2" charset="-122"/>
              </a:rPr>
              <a:t>。</a:t>
            </a:r>
          </a:p>
        </p:txBody>
      </p:sp>
      <p:sp>
        <p:nvSpPr>
          <p:cNvPr id="339987" name="Text Box 19"/>
          <p:cNvSpPr txBox="1">
            <a:spLocks noChangeArrowheads="1"/>
          </p:cNvSpPr>
          <p:nvPr/>
        </p:nvSpPr>
        <p:spPr bwMode="auto">
          <a:xfrm>
            <a:off x="1547664" y="1414462"/>
            <a:ext cx="591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r>
              <a:rPr lang="zh-CN" altLang="en-US" sz="1800">
                <a:solidFill>
                  <a:schemeClr val="tx2"/>
                </a:solidFill>
                <a:latin typeface="Arial" charset="0"/>
                <a:ea typeface="黑体" pitchFamily="2" charset="-122"/>
              </a:rPr>
              <a:t>当网络管理员安装 </a:t>
            </a:r>
            <a:r>
              <a:rPr lang="en-US" altLang="zh-CN" sz="1800">
                <a:solidFill>
                  <a:schemeClr val="tx2"/>
                </a:solidFill>
                <a:latin typeface="Arial" charset="0"/>
                <a:ea typeface="黑体" pitchFamily="2" charset="-122"/>
              </a:rPr>
              <a:t>AP </a:t>
            </a:r>
            <a:r>
              <a:rPr lang="zh-CN" altLang="en-US" sz="1800">
                <a:solidFill>
                  <a:schemeClr val="tx2"/>
                </a:solidFill>
                <a:latin typeface="Arial" charset="0"/>
                <a:ea typeface="黑体" pitchFamily="2" charset="-122"/>
              </a:rPr>
              <a:t>时，必须为该 </a:t>
            </a:r>
            <a:r>
              <a:rPr lang="en-US" altLang="zh-CN" sz="1800">
                <a:solidFill>
                  <a:schemeClr val="tx2"/>
                </a:solidFill>
                <a:latin typeface="Arial" charset="0"/>
                <a:ea typeface="黑体" pitchFamily="2" charset="-122"/>
              </a:rPr>
              <a:t>AP </a:t>
            </a:r>
            <a:r>
              <a:rPr lang="zh-CN" altLang="en-US" sz="1800">
                <a:solidFill>
                  <a:schemeClr val="tx2"/>
                </a:solidFill>
                <a:latin typeface="Arial" charset="0"/>
                <a:ea typeface="黑体" pitchFamily="2" charset="-122"/>
              </a:rPr>
              <a:t>分配</a:t>
            </a:r>
          </a:p>
          <a:p>
            <a:pPr eaLnBrk="1" hangingPunct="1"/>
            <a:r>
              <a:rPr lang="zh-CN" altLang="en-US" sz="1800">
                <a:solidFill>
                  <a:schemeClr val="tx2"/>
                </a:solidFill>
                <a:latin typeface="Arial" charset="0"/>
                <a:ea typeface="黑体" pitchFamily="2" charset="-122"/>
              </a:rPr>
              <a:t>一个不超过 </a:t>
            </a:r>
            <a:r>
              <a:rPr lang="en-US" altLang="zh-CN" sz="1800">
                <a:solidFill>
                  <a:schemeClr val="tx2"/>
                </a:solidFill>
                <a:latin typeface="Arial" charset="0"/>
                <a:ea typeface="黑体" pitchFamily="2" charset="-122"/>
              </a:rPr>
              <a:t>32 </a:t>
            </a:r>
            <a:r>
              <a:rPr lang="zh-CN" altLang="en-US" sz="1800">
                <a:solidFill>
                  <a:schemeClr val="tx2"/>
                </a:solidFill>
                <a:latin typeface="Arial" charset="0"/>
                <a:ea typeface="黑体" pitchFamily="2" charset="-122"/>
              </a:rPr>
              <a:t>字节的</a:t>
            </a:r>
            <a:r>
              <a:rPr lang="zh-CN" altLang="en-US" sz="1800">
                <a:solidFill>
                  <a:schemeClr val="hlink"/>
                </a:solidFill>
                <a:latin typeface="Arial" charset="0"/>
                <a:ea typeface="黑体" pitchFamily="2" charset="-122"/>
              </a:rPr>
              <a:t>服务集标识符 </a:t>
            </a:r>
            <a:r>
              <a:rPr lang="en-US" altLang="zh-CN" sz="1800">
                <a:solidFill>
                  <a:schemeClr val="hlink"/>
                </a:solidFill>
                <a:latin typeface="Arial" charset="0"/>
                <a:ea typeface="黑体" pitchFamily="2" charset="-122"/>
              </a:rPr>
              <a:t>SSID</a:t>
            </a:r>
            <a:r>
              <a:rPr lang="en-US" altLang="zh-CN" sz="1800">
                <a:solidFill>
                  <a:schemeClr val="tx2"/>
                </a:solidFill>
                <a:latin typeface="Arial" charset="0"/>
                <a:ea typeface="黑体" pitchFamily="2" charset="-122"/>
              </a:rPr>
              <a:t> </a:t>
            </a:r>
            <a:r>
              <a:rPr lang="zh-CN" altLang="en-US" sz="1800">
                <a:solidFill>
                  <a:schemeClr val="tx2"/>
                </a:solidFill>
                <a:latin typeface="Arial" charset="0"/>
                <a:ea typeface="黑体" pitchFamily="2" charset="-122"/>
              </a:rPr>
              <a:t>和一个</a:t>
            </a:r>
            <a:r>
              <a:rPr lang="zh-CN" altLang="en-US" sz="1800">
                <a:solidFill>
                  <a:schemeClr val="hlink"/>
                </a:solidFill>
                <a:latin typeface="Arial" charset="0"/>
                <a:ea typeface="黑体" pitchFamily="2" charset="-122"/>
              </a:rPr>
              <a:t>信道</a:t>
            </a:r>
            <a:r>
              <a:rPr lang="zh-CN" altLang="en-US" sz="1800">
                <a:solidFill>
                  <a:schemeClr val="tx2"/>
                </a:solidFill>
                <a:latin typeface="Arial" charset="0"/>
                <a:ea typeface="黑体" pitchFamily="2" charset="-122"/>
              </a:rPr>
              <a:t>。 </a:t>
            </a:r>
          </a:p>
        </p:txBody>
      </p:sp>
      <p:pic>
        <p:nvPicPr>
          <p:cNvPr id="1229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60575"/>
            <a:ext cx="91440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256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3399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4"/>
          <p:cNvSpPr txBox="1">
            <a:spLocks noChangeArrowheads="1"/>
          </p:cNvSpPr>
          <p:nvPr/>
        </p:nvSpPr>
        <p:spPr bwMode="auto">
          <a:xfrm>
            <a:off x="1799431" y="830276"/>
            <a:ext cx="5545137"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ea typeface="宋体" charset="-122"/>
              </a:defRPr>
            </a:lvl1pPr>
            <a:lvl2pPr marL="742950" indent="-285750" eaLnBrk="0" hangingPunct="0">
              <a:defRPr sz="2000">
                <a:solidFill>
                  <a:schemeClr val="tx1"/>
                </a:solidFill>
                <a:latin typeface="Tahoma" pitchFamily="34" charset="0"/>
                <a:ea typeface="宋体" charset="-122"/>
              </a:defRPr>
            </a:lvl2pPr>
            <a:lvl3pPr marL="1143000" indent="-228600" eaLnBrk="0" hangingPunct="0">
              <a:defRPr sz="2000">
                <a:solidFill>
                  <a:schemeClr val="tx1"/>
                </a:solidFill>
                <a:latin typeface="Tahoma" pitchFamily="34" charset="0"/>
                <a:ea typeface="宋体" charset="-122"/>
              </a:defRPr>
            </a:lvl3pPr>
            <a:lvl4pPr marL="1600200" indent="-228600" eaLnBrk="0" hangingPunct="0">
              <a:defRPr sz="2000">
                <a:solidFill>
                  <a:schemeClr val="tx1"/>
                </a:solidFill>
                <a:latin typeface="Tahoma" pitchFamily="34" charset="0"/>
                <a:ea typeface="宋体" charset="-122"/>
              </a:defRPr>
            </a:lvl4pPr>
            <a:lvl5pPr marL="2057400" indent="-228600" eaLnBrk="0" hangingPunct="0">
              <a:defRPr sz="2000">
                <a:solidFill>
                  <a:schemeClr val="tx1"/>
                </a:solidFill>
                <a:latin typeface="Tahoma" pitchFamily="34" charset="0"/>
                <a:ea typeface="宋体" charset="-122"/>
              </a:defRPr>
            </a:lvl5pPr>
            <a:lvl6pPr marL="2514600" indent="-228600" eaLnBrk="0" fontAlgn="base" hangingPunct="0">
              <a:spcBef>
                <a:spcPct val="0"/>
              </a:spcBef>
              <a:spcAft>
                <a:spcPct val="0"/>
              </a:spcAft>
              <a:defRPr sz="2000">
                <a:solidFill>
                  <a:schemeClr val="tx1"/>
                </a:solidFill>
                <a:latin typeface="Tahoma" pitchFamily="34" charset="0"/>
                <a:ea typeface="宋体" charset="-122"/>
              </a:defRPr>
            </a:lvl6pPr>
            <a:lvl7pPr marL="2971800" indent="-228600" eaLnBrk="0" fontAlgn="base" hangingPunct="0">
              <a:spcBef>
                <a:spcPct val="0"/>
              </a:spcBef>
              <a:spcAft>
                <a:spcPct val="0"/>
              </a:spcAft>
              <a:defRPr sz="2000">
                <a:solidFill>
                  <a:schemeClr val="tx1"/>
                </a:solidFill>
                <a:latin typeface="Tahoma" pitchFamily="34" charset="0"/>
                <a:ea typeface="宋体" charset="-122"/>
              </a:defRPr>
            </a:lvl7pPr>
            <a:lvl8pPr marL="3429000" indent="-228600" eaLnBrk="0" fontAlgn="base" hangingPunct="0">
              <a:spcBef>
                <a:spcPct val="0"/>
              </a:spcBef>
              <a:spcAft>
                <a:spcPct val="0"/>
              </a:spcAft>
              <a:defRPr sz="2000">
                <a:solidFill>
                  <a:schemeClr val="tx1"/>
                </a:solidFill>
                <a:latin typeface="Tahoma" pitchFamily="34" charset="0"/>
                <a:ea typeface="宋体" charset="-122"/>
              </a:defRPr>
            </a:lvl8pPr>
            <a:lvl9pPr marL="3886200" indent="-228600" eaLnBrk="0" fontAlgn="base" hangingPunct="0">
              <a:spcBef>
                <a:spcPct val="0"/>
              </a:spcBef>
              <a:spcAft>
                <a:spcPct val="0"/>
              </a:spcAft>
              <a:defRPr sz="2000">
                <a:solidFill>
                  <a:schemeClr val="tx1"/>
                </a:solidFill>
                <a:latin typeface="Tahoma" pitchFamily="34" charset="0"/>
                <a:ea typeface="宋体" charset="-122"/>
              </a:defRPr>
            </a:lvl9pPr>
          </a:lstStyle>
          <a:p>
            <a:pPr eaLnBrk="1" hangingPunct="1">
              <a:lnSpc>
                <a:spcPct val="110000"/>
              </a:lnSpc>
            </a:pPr>
            <a:r>
              <a:rPr lang="zh-CN" altLang="en-US" sz="1800">
                <a:solidFill>
                  <a:srgbClr val="333399"/>
                </a:solidFill>
                <a:latin typeface="Arial" charset="0"/>
                <a:ea typeface="黑体" pitchFamily="2" charset="-122"/>
              </a:rPr>
              <a:t>一个基本服务集可以是孤立的，也可通过接入点 </a:t>
            </a:r>
            <a:r>
              <a:rPr lang="en-US" altLang="zh-CN" sz="1800">
                <a:solidFill>
                  <a:srgbClr val="333399"/>
                </a:solidFill>
                <a:latin typeface="Arial" charset="0"/>
                <a:ea typeface="黑体" pitchFamily="2" charset="-122"/>
              </a:rPr>
              <a:t>AP</a:t>
            </a:r>
          </a:p>
          <a:p>
            <a:pPr eaLnBrk="1" hangingPunct="1">
              <a:lnSpc>
                <a:spcPct val="110000"/>
              </a:lnSpc>
            </a:pPr>
            <a:r>
              <a:rPr lang="zh-CN" altLang="en-US" sz="1800">
                <a:solidFill>
                  <a:srgbClr val="333399"/>
                </a:solidFill>
                <a:latin typeface="Arial" charset="0"/>
                <a:ea typeface="黑体" pitchFamily="2" charset="-122"/>
              </a:rPr>
              <a:t>连接到一个主干</a:t>
            </a:r>
            <a:r>
              <a:rPr lang="zh-CN" altLang="en-US" sz="1800">
                <a:solidFill>
                  <a:schemeClr val="hlink"/>
                </a:solidFill>
                <a:latin typeface="Arial" charset="0"/>
                <a:ea typeface="黑体" pitchFamily="2" charset="-122"/>
              </a:rPr>
              <a:t>分配系统</a:t>
            </a:r>
            <a:r>
              <a:rPr lang="zh-CN" altLang="en-US" sz="1800">
                <a:solidFill>
                  <a:srgbClr val="333399"/>
                </a:solidFill>
                <a:latin typeface="Arial" charset="0"/>
                <a:ea typeface="黑体" pitchFamily="2" charset="-122"/>
              </a:rPr>
              <a:t> </a:t>
            </a:r>
            <a:r>
              <a:rPr lang="en-US" altLang="zh-CN" sz="1800">
                <a:solidFill>
                  <a:srgbClr val="333399"/>
                </a:solidFill>
                <a:latin typeface="Arial" charset="0"/>
                <a:ea typeface="黑体" pitchFamily="2" charset="-122"/>
              </a:rPr>
              <a:t>DS (Distribution System)</a:t>
            </a:r>
            <a:r>
              <a:rPr lang="zh-CN" altLang="en-US" sz="1800">
                <a:solidFill>
                  <a:srgbClr val="333399"/>
                </a:solidFill>
                <a:latin typeface="Arial" charset="0"/>
                <a:ea typeface="黑体" pitchFamily="2" charset="-122"/>
              </a:rPr>
              <a:t>，</a:t>
            </a:r>
          </a:p>
          <a:p>
            <a:pPr eaLnBrk="1" hangingPunct="1">
              <a:lnSpc>
                <a:spcPct val="110000"/>
              </a:lnSpc>
            </a:pPr>
            <a:r>
              <a:rPr lang="zh-CN" altLang="en-US" sz="1800">
                <a:solidFill>
                  <a:srgbClr val="333399"/>
                </a:solidFill>
                <a:latin typeface="Arial" charset="0"/>
                <a:ea typeface="黑体" pitchFamily="2" charset="-122"/>
              </a:rPr>
              <a:t>然后再接入到另一个基本服务集，构成</a:t>
            </a:r>
          </a:p>
          <a:p>
            <a:pPr eaLnBrk="1" hangingPunct="1">
              <a:lnSpc>
                <a:spcPct val="110000"/>
              </a:lnSpc>
            </a:pPr>
            <a:r>
              <a:rPr lang="zh-CN" altLang="en-US" sz="1800">
                <a:solidFill>
                  <a:schemeClr val="hlink"/>
                </a:solidFill>
                <a:latin typeface="Arial" charset="0"/>
                <a:ea typeface="黑体" pitchFamily="2" charset="-122"/>
              </a:rPr>
              <a:t>扩展的服务集</a:t>
            </a:r>
            <a:r>
              <a:rPr lang="en-US" altLang="zh-CN" sz="1800">
                <a:solidFill>
                  <a:srgbClr val="333399"/>
                </a:solidFill>
                <a:latin typeface="Arial" charset="0"/>
                <a:ea typeface="黑体" pitchFamily="2" charset="-122"/>
              </a:rPr>
              <a:t>ESS (Extended Service Set)</a:t>
            </a:r>
            <a:r>
              <a:rPr lang="zh-CN" altLang="en-US" sz="1800">
                <a:solidFill>
                  <a:srgbClr val="333399"/>
                </a:solidFill>
                <a:latin typeface="Arial" charset="0"/>
                <a:ea typeface="黑体" pitchFamily="2" charset="-122"/>
              </a:rPr>
              <a:t>。</a:t>
            </a:r>
          </a:p>
        </p:txBody>
      </p:sp>
      <p:pic>
        <p:nvPicPr>
          <p:cNvPr id="1331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420888"/>
            <a:ext cx="91440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5923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0635" y="733019"/>
            <a:ext cx="213296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07" y="931534"/>
            <a:ext cx="3431142" cy="1561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11560" y="3861048"/>
            <a:ext cx="3246263"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3861048"/>
            <a:ext cx="3246263"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914177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25613</TotalTime>
  <Words>689</Words>
  <Application>Microsoft Office PowerPoint</Application>
  <PresentationFormat>全屏显示(4:3)</PresentationFormat>
  <Paragraphs>113</Paragraphs>
  <Slides>16</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Office 主题</vt:lpstr>
      <vt:lpstr>VISIO</vt:lpstr>
      <vt:lpstr>PowerPoint 演示文稿</vt:lpstr>
      <vt:lpstr>指引</vt:lpstr>
      <vt:lpstr>几种无线网络的比较 </vt:lpstr>
      <vt:lpstr>PowerPoint 演示文稿</vt:lpstr>
      <vt:lpstr>无线局域网的组成</vt:lpstr>
      <vt:lpstr>PowerPoint 演示文稿</vt:lpstr>
      <vt:lpstr>PowerPoint 演示文稿</vt:lpstr>
      <vt:lpstr>PowerPoint 演示文稿</vt:lpstr>
      <vt:lpstr>PowerPoint 演示文稿</vt:lpstr>
      <vt:lpstr>PowerPoint 演示文稿</vt:lpstr>
      <vt:lpstr>与接入点 AP 建立关联</vt:lpstr>
      <vt:lpstr>移动自组网络</vt:lpstr>
      <vt:lpstr>指引</vt:lpstr>
      <vt:lpstr>无线城域网 WMAN(Wireless Metropolitan Area Network)  </vt:lpstr>
      <vt:lpstr>802.16 无线城域网服务范围的示意图 </vt:lpstr>
      <vt:lpstr>本章小结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ThinkPad</dc:creator>
  <cp:lastModifiedBy>han</cp:lastModifiedBy>
  <cp:revision>858</cp:revision>
  <dcterms:created xsi:type="dcterms:W3CDTF">2010-12-10T07:47:22Z</dcterms:created>
  <dcterms:modified xsi:type="dcterms:W3CDTF">2014-07-07T08:20:52Z</dcterms:modified>
</cp:coreProperties>
</file>