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3"/>
    <p:sldId id="257" r:id="rId4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261"/>
        <p:guide pos="3843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3344" name="Picture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6427061">
            <a:off x="4334510" y="3651250"/>
            <a:ext cx="823595" cy="281495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" name="矩形 3"/>
          <p:cNvSpPr/>
          <p:nvPr/>
        </p:nvSpPr>
        <p:spPr>
          <a:xfrm>
            <a:off x="2186305" y="677545"/>
            <a:ext cx="7254240" cy="139954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600"/>
          </a:p>
        </p:txBody>
      </p:sp>
      <p:sp>
        <p:nvSpPr>
          <p:cNvPr id="5" name="文本框 4"/>
          <p:cNvSpPr txBox="1"/>
          <p:nvPr/>
        </p:nvSpPr>
        <p:spPr>
          <a:xfrm>
            <a:off x="2974023" y="226695"/>
            <a:ext cx="4926965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ctr"/>
            <a:r>
              <a:rPr lang="en-US" altLang="zh-CN" sz="1600"/>
              <a:t>ALL IN ONE </a:t>
            </a:r>
            <a:r>
              <a:rPr lang="zh-CN" altLang="en-US" sz="1600"/>
              <a:t>主机接线图（推荐底层系统</a:t>
            </a:r>
            <a:r>
              <a:rPr lang="en-US" altLang="zh-CN" sz="1600"/>
              <a:t>PVE</a:t>
            </a:r>
            <a:r>
              <a:rPr lang="zh-CN" altLang="en-US" sz="1600"/>
              <a:t>或</a:t>
            </a:r>
            <a:r>
              <a:rPr lang="en-US" altLang="zh-CN" sz="1600"/>
              <a:t>ESXI)</a:t>
            </a:r>
            <a:endParaRPr lang="en-US" altLang="zh-CN" sz="1600"/>
          </a:p>
        </p:txBody>
      </p:sp>
      <p:sp>
        <p:nvSpPr>
          <p:cNvPr id="6" name="矩形 5"/>
          <p:cNvSpPr/>
          <p:nvPr/>
        </p:nvSpPr>
        <p:spPr>
          <a:xfrm>
            <a:off x="7008495" y="932498"/>
            <a:ext cx="928370" cy="503555"/>
          </a:xfrm>
          <a:prstGeom prst="rect">
            <a:avLst/>
          </a:prstGeom>
          <a:ln w="38100" cmpd="sng">
            <a:solidFill>
              <a:schemeClr val="accent1">
                <a:shade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600"/>
          </a:p>
        </p:txBody>
      </p:sp>
      <p:sp>
        <p:nvSpPr>
          <p:cNvPr id="7" name="文本框 6"/>
          <p:cNvSpPr txBox="1"/>
          <p:nvPr/>
        </p:nvSpPr>
        <p:spPr>
          <a:xfrm>
            <a:off x="7076440" y="1000125"/>
            <a:ext cx="792480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ctr"/>
            <a:r>
              <a:rPr lang="zh-CN" altLang="en-US" sz="1600"/>
              <a:t>旁路由</a:t>
            </a:r>
            <a:endParaRPr lang="zh-CN" altLang="en-US" sz="1600"/>
          </a:p>
        </p:txBody>
      </p:sp>
      <p:sp>
        <p:nvSpPr>
          <p:cNvPr id="8" name="矩形 7"/>
          <p:cNvSpPr/>
          <p:nvPr/>
        </p:nvSpPr>
        <p:spPr>
          <a:xfrm>
            <a:off x="6032500" y="932498"/>
            <a:ext cx="760095" cy="503555"/>
          </a:xfrm>
          <a:prstGeom prst="rect">
            <a:avLst/>
          </a:prstGeom>
          <a:ln w="38100" cmpd="sng">
            <a:solidFill>
              <a:schemeClr val="accent1">
                <a:shade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600"/>
          </a:p>
        </p:txBody>
      </p:sp>
      <p:sp>
        <p:nvSpPr>
          <p:cNvPr id="9" name="文本框 8"/>
          <p:cNvSpPr txBox="1"/>
          <p:nvPr/>
        </p:nvSpPr>
        <p:spPr>
          <a:xfrm>
            <a:off x="6118543" y="1000125"/>
            <a:ext cx="600075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ctr"/>
            <a:r>
              <a:rPr lang="en-US" altLang="zh-CN" sz="1600"/>
              <a:t>NAS</a:t>
            </a:r>
            <a:endParaRPr lang="en-US" altLang="zh-CN" sz="1600"/>
          </a:p>
        </p:txBody>
      </p:sp>
      <p:sp>
        <p:nvSpPr>
          <p:cNvPr id="10" name="矩形 9"/>
          <p:cNvSpPr/>
          <p:nvPr/>
        </p:nvSpPr>
        <p:spPr>
          <a:xfrm>
            <a:off x="4880610" y="932498"/>
            <a:ext cx="1007110" cy="503555"/>
          </a:xfrm>
          <a:prstGeom prst="rect">
            <a:avLst/>
          </a:prstGeom>
          <a:ln w="38100" cmpd="sng">
            <a:solidFill>
              <a:schemeClr val="accent1">
                <a:shade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600"/>
          </a:p>
        </p:txBody>
      </p:sp>
      <p:sp>
        <p:nvSpPr>
          <p:cNvPr id="11" name="文本框 10"/>
          <p:cNvSpPr txBox="1"/>
          <p:nvPr/>
        </p:nvSpPr>
        <p:spPr>
          <a:xfrm>
            <a:off x="5007928" y="1000125"/>
            <a:ext cx="758825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ctr"/>
            <a:r>
              <a:rPr lang="en-US" altLang="zh-CN" sz="1600"/>
              <a:t>Win10</a:t>
            </a:r>
            <a:endParaRPr lang="en-US" altLang="zh-CN" sz="1600"/>
          </a:p>
        </p:txBody>
      </p:sp>
      <p:sp>
        <p:nvSpPr>
          <p:cNvPr id="12" name="矩形 11"/>
          <p:cNvSpPr/>
          <p:nvPr/>
        </p:nvSpPr>
        <p:spPr>
          <a:xfrm>
            <a:off x="3714115" y="932498"/>
            <a:ext cx="1007110" cy="503555"/>
          </a:xfrm>
          <a:prstGeom prst="rect">
            <a:avLst/>
          </a:prstGeom>
          <a:ln w="38100" cmpd="sng">
            <a:solidFill>
              <a:schemeClr val="accent1">
                <a:shade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600"/>
          </a:p>
        </p:txBody>
      </p:sp>
      <p:sp>
        <p:nvSpPr>
          <p:cNvPr id="13" name="文本框 12"/>
          <p:cNvSpPr txBox="1"/>
          <p:nvPr/>
        </p:nvSpPr>
        <p:spPr>
          <a:xfrm>
            <a:off x="3835718" y="1000125"/>
            <a:ext cx="668655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ctr"/>
            <a:r>
              <a:rPr lang="en-US" altLang="zh-CN" sz="1600"/>
              <a:t>Linux</a:t>
            </a:r>
            <a:endParaRPr lang="en-US" altLang="zh-CN" sz="1600"/>
          </a:p>
        </p:txBody>
      </p:sp>
      <p:sp>
        <p:nvSpPr>
          <p:cNvPr id="14" name="矩形 13"/>
          <p:cNvSpPr/>
          <p:nvPr/>
        </p:nvSpPr>
        <p:spPr>
          <a:xfrm>
            <a:off x="2585720" y="932498"/>
            <a:ext cx="1007110" cy="503555"/>
          </a:xfrm>
          <a:prstGeom prst="rect">
            <a:avLst/>
          </a:prstGeom>
          <a:ln w="38100" cmpd="sng">
            <a:solidFill>
              <a:schemeClr val="accent1">
                <a:shade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600"/>
          </a:p>
        </p:txBody>
      </p:sp>
      <p:sp>
        <p:nvSpPr>
          <p:cNvPr id="15" name="文本框 14"/>
          <p:cNvSpPr txBox="1"/>
          <p:nvPr/>
        </p:nvSpPr>
        <p:spPr>
          <a:xfrm>
            <a:off x="2715260" y="1000125"/>
            <a:ext cx="792480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ctr"/>
            <a:r>
              <a:rPr lang="zh-CN" altLang="en-US" sz="1600"/>
              <a:t>管理口</a:t>
            </a:r>
            <a:endParaRPr lang="zh-CN" altLang="en-US" sz="1600"/>
          </a:p>
        </p:txBody>
      </p:sp>
      <p:sp>
        <p:nvSpPr>
          <p:cNvPr id="16" name="矩形 15"/>
          <p:cNvSpPr/>
          <p:nvPr/>
        </p:nvSpPr>
        <p:spPr>
          <a:xfrm>
            <a:off x="8134350" y="932815"/>
            <a:ext cx="1144270" cy="503555"/>
          </a:xfrm>
          <a:prstGeom prst="rect">
            <a:avLst/>
          </a:prstGeom>
          <a:ln w="38100" cmpd="sng">
            <a:solidFill>
              <a:schemeClr val="accent1">
                <a:shade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600"/>
          </a:p>
        </p:txBody>
      </p:sp>
      <p:sp>
        <p:nvSpPr>
          <p:cNvPr id="17" name="文本框 16"/>
          <p:cNvSpPr txBox="1"/>
          <p:nvPr/>
        </p:nvSpPr>
        <p:spPr>
          <a:xfrm>
            <a:off x="8079740" y="1000125"/>
            <a:ext cx="1198880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ctr"/>
            <a:r>
              <a:rPr lang="zh-CN" altLang="en-US" sz="1600"/>
              <a:t>爱快主路由</a:t>
            </a:r>
            <a:endParaRPr lang="zh-CN" altLang="en-US" sz="1600"/>
          </a:p>
        </p:txBody>
      </p:sp>
      <p:sp>
        <p:nvSpPr>
          <p:cNvPr id="18" name="文本框 17"/>
          <p:cNvSpPr txBox="1"/>
          <p:nvPr/>
        </p:nvSpPr>
        <p:spPr>
          <a:xfrm>
            <a:off x="8263255" y="1708785"/>
            <a:ext cx="701675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1600"/>
              <a:t>ETH0</a:t>
            </a:r>
            <a:endParaRPr lang="en-US" altLang="zh-CN" sz="1600"/>
          </a:p>
        </p:txBody>
      </p:sp>
      <p:sp>
        <p:nvSpPr>
          <p:cNvPr id="19" name="文本框 18"/>
          <p:cNvSpPr txBox="1"/>
          <p:nvPr/>
        </p:nvSpPr>
        <p:spPr>
          <a:xfrm>
            <a:off x="6271260" y="1708785"/>
            <a:ext cx="701675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1600"/>
              <a:t>ETH1</a:t>
            </a:r>
            <a:endParaRPr lang="en-US" altLang="zh-CN" sz="1600"/>
          </a:p>
        </p:txBody>
      </p:sp>
      <p:sp>
        <p:nvSpPr>
          <p:cNvPr id="20" name="文本框 19"/>
          <p:cNvSpPr txBox="1"/>
          <p:nvPr/>
        </p:nvSpPr>
        <p:spPr>
          <a:xfrm>
            <a:off x="4721225" y="1708785"/>
            <a:ext cx="701675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1600"/>
              <a:t>ETH2</a:t>
            </a:r>
            <a:endParaRPr lang="en-US" altLang="zh-CN" sz="1600"/>
          </a:p>
        </p:txBody>
      </p:sp>
      <p:sp>
        <p:nvSpPr>
          <p:cNvPr id="21" name="文本框 20"/>
          <p:cNvSpPr txBox="1"/>
          <p:nvPr/>
        </p:nvSpPr>
        <p:spPr>
          <a:xfrm>
            <a:off x="2705735" y="1708785"/>
            <a:ext cx="701675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1600"/>
              <a:t>ETH3</a:t>
            </a:r>
            <a:endParaRPr lang="en-US" altLang="zh-CN" sz="1600"/>
          </a:p>
        </p:txBody>
      </p:sp>
      <p:pic>
        <p:nvPicPr>
          <p:cNvPr id="2156" name="Picture 42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34033" y="2834640"/>
            <a:ext cx="987425" cy="62706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2" name="文本框 21"/>
          <p:cNvSpPr txBox="1"/>
          <p:nvPr/>
        </p:nvSpPr>
        <p:spPr>
          <a:xfrm>
            <a:off x="8194040" y="3404870"/>
            <a:ext cx="995680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1600"/>
              <a:t>电信光猫</a:t>
            </a:r>
            <a:endParaRPr lang="zh-CN" altLang="en-US" sz="1600"/>
          </a:p>
        </p:txBody>
      </p:sp>
      <p:pic>
        <p:nvPicPr>
          <p:cNvPr id="23" name="Picture 42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12523" y="2834640"/>
            <a:ext cx="987425" cy="62706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4" name="文本框 23"/>
          <p:cNvSpPr txBox="1"/>
          <p:nvPr/>
        </p:nvSpPr>
        <p:spPr>
          <a:xfrm>
            <a:off x="6272530" y="3404870"/>
            <a:ext cx="995680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1600"/>
              <a:t>联通光猫</a:t>
            </a:r>
            <a:endParaRPr lang="zh-CN" altLang="en-US" sz="1600"/>
          </a:p>
        </p:txBody>
      </p:sp>
      <p:cxnSp>
        <p:nvCxnSpPr>
          <p:cNvPr id="25" name="直接箭头连接符 24"/>
          <p:cNvCxnSpPr/>
          <p:nvPr/>
        </p:nvCxnSpPr>
        <p:spPr>
          <a:xfrm>
            <a:off x="8614410" y="2073275"/>
            <a:ext cx="0" cy="663575"/>
          </a:xfrm>
          <a:prstGeom prst="straightConnector1">
            <a:avLst/>
          </a:prstGeom>
          <a:ln>
            <a:solidFill>
              <a:srgbClr val="CC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接箭头连接符 25"/>
          <p:cNvCxnSpPr/>
          <p:nvPr/>
        </p:nvCxnSpPr>
        <p:spPr>
          <a:xfrm>
            <a:off x="6622415" y="2082800"/>
            <a:ext cx="0" cy="673100"/>
          </a:xfrm>
          <a:prstGeom prst="straightConnector1">
            <a:avLst/>
          </a:prstGeom>
          <a:ln>
            <a:solidFill>
              <a:srgbClr val="CC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文本框 26"/>
          <p:cNvSpPr txBox="1"/>
          <p:nvPr/>
        </p:nvSpPr>
        <p:spPr>
          <a:xfrm>
            <a:off x="2677160" y="3404870"/>
            <a:ext cx="229489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600"/>
              <a:t>交换机（若为无线路由器接入</a:t>
            </a:r>
            <a:r>
              <a:rPr lang="en-US" altLang="zh-CN" sz="1600"/>
              <a:t>LAN</a:t>
            </a:r>
            <a:r>
              <a:rPr lang="zh-CN" altLang="en-US" sz="1600"/>
              <a:t>口，设置中继模式</a:t>
            </a:r>
            <a:endParaRPr lang="zh-CN" altLang="en-US" sz="1600"/>
          </a:p>
        </p:txBody>
      </p:sp>
      <p:pic>
        <p:nvPicPr>
          <p:cNvPr id="5448" name="Picture 47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13100" y="2602548"/>
            <a:ext cx="1163638" cy="85883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445" name="Picture 47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06245" y="4289743"/>
            <a:ext cx="1169988" cy="87153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8" name="文本框 27"/>
          <p:cNvSpPr txBox="1"/>
          <p:nvPr/>
        </p:nvSpPr>
        <p:spPr>
          <a:xfrm>
            <a:off x="1304290" y="5198110"/>
            <a:ext cx="1974850" cy="13220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sz="1600"/>
              <a:t>其他房间接入</a:t>
            </a:r>
            <a:r>
              <a:rPr lang="en-US" altLang="zh-CN" sz="1600"/>
              <a:t>AP</a:t>
            </a:r>
            <a:r>
              <a:rPr lang="zh-CN" altLang="en-US" sz="1600"/>
              <a:t>，与上级设备统一接入</a:t>
            </a:r>
            <a:r>
              <a:rPr lang="en-US" altLang="zh-CN" sz="1600"/>
              <a:t>LAN</a:t>
            </a:r>
            <a:r>
              <a:rPr lang="zh-CN" altLang="en-US" sz="1600"/>
              <a:t>口，有线</a:t>
            </a:r>
            <a:r>
              <a:rPr lang="en-US" altLang="zh-CN" sz="1600"/>
              <a:t>MESH</a:t>
            </a:r>
            <a:r>
              <a:rPr lang="zh-CN" altLang="en-US" sz="1600"/>
              <a:t>组网，设置为中继模式</a:t>
            </a:r>
            <a:endParaRPr lang="zh-CN" altLang="en-US" sz="1600"/>
          </a:p>
        </p:txBody>
      </p:sp>
      <p:cxnSp>
        <p:nvCxnSpPr>
          <p:cNvPr id="29" name="直接箭头连接符 28"/>
          <p:cNvCxnSpPr/>
          <p:nvPr/>
        </p:nvCxnSpPr>
        <p:spPr>
          <a:xfrm flipH="1">
            <a:off x="4351020" y="2092325"/>
            <a:ext cx="660400" cy="7588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接箭头连接符 29"/>
          <p:cNvCxnSpPr/>
          <p:nvPr/>
        </p:nvCxnSpPr>
        <p:spPr>
          <a:xfrm>
            <a:off x="3061335" y="2092325"/>
            <a:ext cx="290830" cy="7772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515" name="Picture 195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46140" y="4290060"/>
            <a:ext cx="720725" cy="70231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1" name="文本框 30"/>
          <p:cNvSpPr txBox="1"/>
          <p:nvPr/>
        </p:nvSpPr>
        <p:spPr>
          <a:xfrm>
            <a:off x="6032500" y="5060315"/>
            <a:ext cx="871220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1600"/>
              <a:t>PC</a:t>
            </a:r>
            <a:r>
              <a:rPr lang="zh-CN" altLang="en-US" sz="1600"/>
              <a:t>电脑</a:t>
            </a:r>
            <a:endParaRPr lang="zh-CN" altLang="en-US" sz="1600"/>
          </a:p>
        </p:txBody>
      </p:sp>
      <p:cxnSp>
        <p:nvCxnSpPr>
          <p:cNvPr id="32" name="直接箭头连接符 31"/>
          <p:cNvCxnSpPr>
            <a:stCxn id="5515" idx="0"/>
          </p:cNvCxnSpPr>
          <p:nvPr/>
        </p:nvCxnSpPr>
        <p:spPr>
          <a:xfrm flipH="1" flipV="1">
            <a:off x="4392295" y="3252470"/>
            <a:ext cx="1914525" cy="10375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508" name="Picture 194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741035" y="5518785"/>
            <a:ext cx="990600" cy="6762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3" name="文本框 32"/>
          <p:cNvSpPr txBox="1"/>
          <p:nvPr/>
        </p:nvSpPr>
        <p:spPr>
          <a:xfrm>
            <a:off x="5343525" y="6195060"/>
            <a:ext cx="192468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sz="1600"/>
              <a:t>笔记本电脑、手机、</a:t>
            </a:r>
            <a:r>
              <a:rPr lang="en-US" altLang="zh-CN" sz="1600"/>
              <a:t>IPAD</a:t>
            </a:r>
            <a:r>
              <a:rPr lang="zh-CN" altLang="en-US" sz="1600"/>
              <a:t>等无线接入</a:t>
            </a:r>
            <a:endParaRPr lang="zh-CN" altLang="en-US" sz="1600"/>
          </a:p>
        </p:txBody>
      </p:sp>
      <p:cxnSp>
        <p:nvCxnSpPr>
          <p:cNvPr id="35" name="直接箭头连接符 34"/>
          <p:cNvCxnSpPr>
            <a:stCxn id="14" idx="2"/>
          </p:cNvCxnSpPr>
          <p:nvPr/>
        </p:nvCxnSpPr>
        <p:spPr>
          <a:xfrm>
            <a:off x="3089275" y="1436370"/>
            <a:ext cx="0" cy="2755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接箭头连接符 35"/>
          <p:cNvCxnSpPr/>
          <p:nvPr/>
        </p:nvCxnSpPr>
        <p:spPr>
          <a:xfrm flipV="1">
            <a:off x="2386330" y="3204845"/>
            <a:ext cx="760730" cy="14363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文本框 36"/>
          <p:cNvSpPr txBox="1"/>
          <p:nvPr/>
        </p:nvSpPr>
        <p:spPr>
          <a:xfrm>
            <a:off x="7200265" y="3732530"/>
            <a:ext cx="3862705" cy="30460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600"/>
              <a:t>说明：</a:t>
            </a:r>
            <a:endParaRPr lang="zh-CN" altLang="en-US" sz="1600"/>
          </a:p>
          <a:p>
            <a:r>
              <a:rPr lang="en-US" altLang="zh-CN" sz="1600"/>
              <a:t>1</a:t>
            </a:r>
            <a:r>
              <a:rPr lang="zh-CN" altLang="en-US" sz="1600"/>
              <a:t>、初始安装</a:t>
            </a:r>
            <a:r>
              <a:rPr lang="en-US" altLang="zh-CN" sz="1600"/>
              <a:t>PVE</a:t>
            </a:r>
            <a:r>
              <a:rPr lang="zh-CN" altLang="en-US" sz="1600"/>
              <a:t>时只插</a:t>
            </a:r>
            <a:r>
              <a:rPr lang="en-US" altLang="zh-CN" sz="1600"/>
              <a:t>ETH3</a:t>
            </a:r>
            <a:r>
              <a:rPr lang="zh-CN" altLang="en-US" sz="1600"/>
              <a:t>并设置管理口地址，仔细检查网络中相应的网卡名称对应的物理网卡，并在</a:t>
            </a:r>
            <a:r>
              <a:rPr lang="en-US" altLang="zh-CN" sz="1600"/>
              <a:t>vmbr</a:t>
            </a:r>
            <a:r>
              <a:rPr lang="zh-CN" altLang="en-US" sz="1600"/>
              <a:t>网络中添加</a:t>
            </a:r>
            <a:r>
              <a:rPr lang="en-US" altLang="zh-CN" sz="1600"/>
              <a:t>eth2</a:t>
            </a:r>
            <a:r>
              <a:rPr lang="zh-CN" altLang="en-US" sz="1600"/>
              <a:t>、</a:t>
            </a:r>
            <a:r>
              <a:rPr lang="en-US" altLang="zh-CN" sz="1600"/>
              <a:t>eth3</a:t>
            </a:r>
            <a:r>
              <a:rPr lang="zh-CN" altLang="en-US" sz="1600"/>
              <a:t>为端口组。</a:t>
            </a:r>
            <a:endParaRPr lang="zh-CN" altLang="en-US" sz="1600"/>
          </a:p>
          <a:p>
            <a:r>
              <a:rPr lang="en-US" altLang="zh-CN" sz="1600"/>
              <a:t>2</a:t>
            </a:r>
            <a:r>
              <a:rPr lang="zh-CN" altLang="en-US" sz="1600"/>
              <a:t>、主路由直通</a:t>
            </a:r>
            <a:r>
              <a:rPr lang="en-US" altLang="zh-CN" sz="1600"/>
              <a:t>eth0</a:t>
            </a:r>
            <a:r>
              <a:rPr lang="zh-CN" altLang="en-US" sz="1600"/>
              <a:t>、</a:t>
            </a:r>
            <a:r>
              <a:rPr lang="en-US" altLang="zh-CN" sz="1600"/>
              <a:t>eth1</a:t>
            </a:r>
            <a:r>
              <a:rPr lang="zh-CN" altLang="en-US" sz="1600"/>
              <a:t>并设置为</a:t>
            </a:r>
            <a:r>
              <a:rPr lang="en-US" altLang="zh-CN" sz="1600"/>
              <a:t>wan</a:t>
            </a:r>
            <a:r>
              <a:rPr lang="zh-CN" altLang="en-US" sz="1600"/>
              <a:t>口，</a:t>
            </a:r>
            <a:r>
              <a:rPr lang="en-US" altLang="zh-CN" sz="1600"/>
              <a:t>wan</a:t>
            </a:r>
            <a:r>
              <a:rPr lang="zh-CN" altLang="en-US" sz="1600"/>
              <a:t>口接来自光猫的网线。添加一块</a:t>
            </a:r>
            <a:r>
              <a:rPr lang="en-US" altLang="zh-CN" sz="1600"/>
              <a:t>vmbr</a:t>
            </a:r>
            <a:r>
              <a:rPr lang="zh-CN" altLang="en-US" sz="1600"/>
              <a:t>网络中的虚拟网卡用于</a:t>
            </a:r>
            <a:r>
              <a:rPr lang="en-US" altLang="zh-CN" sz="1600"/>
              <a:t>lan</a:t>
            </a:r>
            <a:r>
              <a:rPr lang="zh-CN" altLang="en-US" sz="1600"/>
              <a:t>内网通讯。</a:t>
            </a:r>
            <a:endParaRPr lang="zh-CN" altLang="en-US" sz="1600"/>
          </a:p>
          <a:p>
            <a:r>
              <a:rPr lang="en-US" altLang="zh-CN" sz="1600"/>
              <a:t>3</a:t>
            </a:r>
            <a:r>
              <a:rPr lang="zh-CN" altLang="en-US" sz="1600"/>
              <a:t>、旁路由、</a:t>
            </a:r>
            <a:r>
              <a:rPr lang="en-US" altLang="zh-CN" sz="1600"/>
              <a:t>win10</a:t>
            </a:r>
            <a:r>
              <a:rPr lang="zh-CN" altLang="en-US" sz="1600"/>
              <a:t>、</a:t>
            </a:r>
            <a:r>
              <a:rPr lang="en-US" altLang="zh-CN" sz="1600"/>
              <a:t>linux</a:t>
            </a:r>
            <a:r>
              <a:rPr lang="zh-CN" altLang="en-US" sz="1600"/>
              <a:t>、</a:t>
            </a:r>
            <a:r>
              <a:rPr lang="en-US" altLang="zh-CN" sz="1600"/>
              <a:t>nas</a:t>
            </a:r>
            <a:r>
              <a:rPr lang="zh-CN" altLang="en-US" sz="1600"/>
              <a:t>等其他虚拟机至少添加一块</a:t>
            </a:r>
            <a:r>
              <a:rPr lang="en-US" altLang="zh-CN" sz="1600"/>
              <a:t>vmbr</a:t>
            </a:r>
            <a:r>
              <a:rPr lang="zh-CN" altLang="en-US" sz="1600"/>
              <a:t>网络中的虚拟网卡</a:t>
            </a:r>
            <a:endParaRPr lang="zh-CN" altLang="en-US" sz="1600"/>
          </a:p>
          <a:p>
            <a:endParaRPr lang="zh-CN" altLang="en-US" sz="1600"/>
          </a:p>
        </p:txBody>
      </p:sp>
      <p:sp>
        <p:nvSpPr>
          <p:cNvPr id="43" name="矩形 42"/>
          <p:cNvSpPr/>
          <p:nvPr/>
        </p:nvSpPr>
        <p:spPr>
          <a:xfrm>
            <a:off x="7200265" y="3742055"/>
            <a:ext cx="3862070" cy="276733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文本框 4"/>
          <p:cNvSpPr txBox="1"/>
          <p:nvPr/>
        </p:nvSpPr>
        <p:spPr>
          <a:xfrm>
            <a:off x="4584066" y="226695"/>
            <a:ext cx="170688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ctr"/>
            <a:r>
              <a:rPr lang="zh-CN" sz="2000"/>
              <a:t>虚拟机逻辑图</a:t>
            </a:r>
            <a:endParaRPr lang="zh-CN" sz="2000"/>
          </a:p>
        </p:txBody>
      </p:sp>
      <p:sp>
        <p:nvSpPr>
          <p:cNvPr id="16" name="矩形 15"/>
          <p:cNvSpPr/>
          <p:nvPr/>
        </p:nvSpPr>
        <p:spPr>
          <a:xfrm>
            <a:off x="8640445" y="3756660"/>
            <a:ext cx="1144270" cy="1209040"/>
          </a:xfrm>
          <a:prstGeom prst="rect">
            <a:avLst/>
          </a:prstGeom>
          <a:ln w="38100" cmpd="sng">
            <a:solidFill>
              <a:schemeClr val="accent1">
                <a:shade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600"/>
          </a:p>
        </p:txBody>
      </p:sp>
      <p:sp>
        <p:nvSpPr>
          <p:cNvPr id="17" name="文本框 16"/>
          <p:cNvSpPr txBox="1"/>
          <p:nvPr/>
        </p:nvSpPr>
        <p:spPr>
          <a:xfrm>
            <a:off x="8640445" y="3840480"/>
            <a:ext cx="1203325" cy="13220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600"/>
              <a:t>虚拟机：爱快主路由</a:t>
            </a:r>
            <a:endParaRPr lang="zh-CN" altLang="en-US" sz="1600"/>
          </a:p>
          <a:p>
            <a:pPr algn="ctr"/>
            <a:endParaRPr lang="zh-CN" altLang="en-US" sz="1600"/>
          </a:p>
          <a:p>
            <a:pPr algn="ctr"/>
            <a:endParaRPr lang="zh-CN" altLang="en-US" sz="1600"/>
          </a:p>
          <a:p>
            <a:pPr algn="ctr"/>
            <a:endParaRPr lang="zh-CN" altLang="en-US" sz="1600"/>
          </a:p>
        </p:txBody>
      </p:sp>
      <p:sp>
        <p:nvSpPr>
          <p:cNvPr id="18" name="文本框 17"/>
          <p:cNvSpPr txBox="1"/>
          <p:nvPr/>
        </p:nvSpPr>
        <p:spPr>
          <a:xfrm>
            <a:off x="9968230" y="3756660"/>
            <a:ext cx="145288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600"/>
              <a:t>直通物理</a:t>
            </a:r>
            <a:endParaRPr lang="zh-CN" altLang="en-US" sz="1600"/>
          </a:p>
          <a:p>
            <a:r>
              <a:rPr lang="en-US" altLang="zh-CN" sz="1600"/>
              <a:t>ETH0</a:t>
            </a:r>
            <a:r>
              <a:rPr lang="zh-CN" altLang="en-US" sz="1600"/>
              <a:t>接光猫</a:t>
            </a:r>
            <a:r>
              <a:rPr lang="en-US" altLang="zh-CN" sz="1600"/>
              <a:t>1</a:t>
            </a:r>
            <a:endParaRPr lang="en-US" altLang="zh-CN" sz="1600"/>
          </a:p>
        </p:txBody>
      </p:sp>
      <p:sp>
        <p:nvSpPr>
          <p:cNvPr id="2" name="文本框 1"/>
          <p:cNvSpPr txBox="1"/>
          <p:nvPr/>
        </p:nvSpPr>
        <p:spPr>
          <a:xfrm>
            <a:off x="4778376" y="6088380"/>
            <a:ext cx="271145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ctr"/>
            <a:r>
              <a:rPr lang="zh-CN" sz="1600"/>
              <a:t>物理主机</a:t>
            </a:r>
            <a:r>
              <a:rPr lang="en-US" altLang="zh-CN" sz="1600"/>
              <a:t>-</a:t>
            </a:r>
            <a:r>
              <a:rPr lang="zh-CN" altLang="en-US" sz="1600"/>
              <a:t>主板、</a:t>
            </a:r>
            <a:r>
              <a:rPr lang="en-US" altLang="zh-CN" sz="1600"/>
              <a:t>CPU</a:t>
            </a:r>
            <a:r>
              <a:rPr lang="zh-CN" altLang="en-US" sz="1600"/>
              <a:t>、内存</a:t>
            </a:r>
            <a:endParaRPr lang="zh-CN" altLang="en-US" sz="1600"/>
          </a:p>
          <a:p>
            <a:pPr algn="ctr"/>
            <a:r>
              <a:rPr lang="zh-CN" altLang="en-US" sz="1600"/>
              <a:t>、网卡等硬件</a:t>
            </a:r>
            <a:endParaRPr lang="zh-CN" altLang="en-US" sz="1600"/>
          </a:p>
        </p:txBody>
      </p:sp>
      <p:sp>
        <p:nvSpPr>
          <p:cNvPr id="34" name="矩形 33"/>
          <p:cNvSpPr/>
          <p:nvPr/>
        </p:nvSpPr>
        <p:spPr>
          <a:xfrm>
            <a:off x="988695" y="5267960"/>
            <a:ext cx="10194925" cy="65659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cxnSp>
        <p:nvCxnSpPr>
          <p:cNvPr id="38" name="直接连接符 37"/>
          <p:cNvCxnSpPr/>
          <p:nvPr/>
        </p:nvCxnSpPr>
        <p:spPr>
          <a:xfrm>
            <a:off x="3832225" y="5915025"/>
            <a:ext cx="812165" cy="8845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接连接符 38"/>
          <p:cNvCxnSpPr/>
          <p:nvPr/>
        </p:nvCxnSpPr>
        <p:spPr>
          <a:xfrm flipH="1">
            <a:off x="7426960" y="5915025"/>
            <a:ext cx="941070" cy="8845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接连接符 39"/>
          <p:cNvCxnSpPr/>
          <p:nvPr/>
        </p:nvCxnSpPr>
        <p:spPr>
          <a:xfrm>
            <a:off x="4631055" y="6799580"/>
            <a:ext cx="279590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文本框 40"/>
          <p:cNvSpPr txBox="1"/>
          <p:nvPr/>
        </p:nvSpPr>
        <p:spPr>
          <a:xfrm>
            <a:off x="3372803" y="5427980"/>
            <a:ext cx="5521325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ctr"/>
            <a:r>
              <a:rPr lang="en-US" sz="1600"/>
              <a:t>PVE</a:t>
            </a:r>
            <a:r>
              <a:rPr lang="zh-CN" altLang="en-US" sz="1600"/>
              <a:t>或</a:t>
            </a:r>
            <a:r>
              <a:rPr lang="en-US" altLang="zh-CN" sz="1600"/>
              <a:t>ESXI</a:t>
            </a:r>
            <a:r>
              <a:rPr lang="zh-CN" altLang="en-US" sz="1600"/>
              <a:t>虚拟化系统，到底层物理硬件进行统一调度管理</a:t>
            </a:r>
            <a:endParaRPr lang="zh-CN" altLang="en-US" sz="1600"/>
          </a:p>
        </p:txBody>
      </p:sp>
      <p:sp>
        <p:nvSpPr>
          <p:cNvPr id="42" name="文本框 41"/>
          <p:cNvSpPr txBox="1"/>
          <p:nvPr/>
        </p:nvSpPr>
        <p:spPr>
          <a:xfrm>
            <a:off x="8640445" y="2451100"/>
            <a:ext cx="70231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1600"/>
              <a:t>虚拟</a:t>
            </a:r>
            <a:endParaRPr lang="zh-CN" altLang="en-US" sz="1600"/>
          </a:p>
          <a:p>
            <a:r>
              <a:rPr lang="zh-CN" altLang="en-US" sz="1600"/>
              <a:t>网卡</a:t>
            </a:r>
            <a:r>
              <a:rPr lang="en-US" altLang="zh-CN" sz="1600"/>
              <a:t>1</a:t>
            </a:r>
            <a:endParaRPr lang="en-US" altLang="zh-CN" sz="1600"/>
          </a:p>
        </p:txBody>
      </p:sp>
      <p:sp>
        <p:nvSpPr>
          <p:cNvPr id="46" name="矩形 45"/>
          <p:cNvSpPr/>
          <p:nvPr/>
        </p:nvSpPr>
        <p:spPr>
          <a:xfrm>
            <a:off x="7245985" y="3756660"/>
            <a:ext cx="1144270" cy="1209040"/>
          </a:xfrm>
          <a:prstGeom prst="rect">
            <a:avLst/>
          </a:prstGeom>
          <a:ln w="38100" cmpd="sng">
            <a:solidFill>
              <a:schemeClr val="accent1">
                <a:shade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600"/>
          </a:p>
        </p:txBody>
      </p:sp>
      <p:sp>
        <p:nvSpPr>
          <p:cNvPr id="47" name="文本框 46"/>
          <p:cNvSpPr txBox="1"/>
          <p:nvPr/>
        </p:nvSpPr>
        <p:spPr>
          <a:xfrm>
            <a:off x="7320280" y="3840480"/>
            <a:ext cx="995680" cy="82994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ctr"/>
            <a:r>
              <a:rPr lang="zh-CN" altLang="en-US" sz="1600"/>
              <a:t>虚拟机：</a:t>
            </a:r>
            <a:endParaRPr lang="zh-CN" altLang="en-US" sz="1600"/>
          </a:p>
          <a:p>
            <a:pPr algn="ctr"/>
            <a:r>
              <a:rPr lang="zh-CN" altLang="en-US" sz="1600"/>
              <a:t>旁路由</a:t>
            </a:r>
            <a:endParaRPr lang="zh-CN" altLang="en-US" sz="1600"/>
          </a:p>
          <a:p>
            <a:pPr algn="ctr"/>
            <a:endParaRPr lang="zh-CN" altLang="en-US" sz="1600"/>
          </a:p>
        </p:txBody>
      </p:sp>
      <p:sp>
        <p:nvSpPr>
          <p:cNvPr id="48" name="矩形 47"/>
          <p:cNvSpPr/>
          <p:nvPr/>
        </p:nvSpPr>
        <p:spPr>
          <a:xfrm>
            <a:off x="5796280" y="3756660"/>
            <a:ext cx="1144270" cy="1209040"/>
          </a:xfrm>
          <a:prstGeom prst="rect">
            <a:avLst/>
          </a:prstGeom>
          <a:ln w="38100" cmpd="sng">
            <a:solidFill>
              <a:schemeClr val="accent1">
                <a:shade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600"/>
          </a:p>
        </p:txBody>
      </p:sp>
      <p:sp>
        <p:nvSpPr>
          <p:cNvPr id="49" name="文本框 48"/>
          <p:cNvSpPr txBox="1"/>
          <p:nvPr/>
        </p:nvSpPr>
        <p:spPr>
          <a:xfrm>
            <a:off x="5870575" y="3840480"/>
            <a:ext cx="995680" cy="82994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ctr"/>
            <a:r>
              <a:rPr lang="zh-CN" altLang="en-US" sz="1600"/>
              <a:t>虚拟机：</a:t>
            </a:r>
            <a:endParaRPr lang="zh-CN" altLang="en-US" sz="1600"/>
          </a:p>
          <a:p>
            <a:pPr algn="ctr"/>
            <a:r>
              <a:rPr lang="en-US" altLang="zh-CN" sz="1600"/>
              <a:t>Win10</a:t>
            </a:r>
            <a:endParaRPr lang="zh-CN" altLang="en-US" sz="1600"/>
          </a:p>
          <a:p>
            <a:pPr algn="ctr"/>
            <a:endParaRPr lang="zh-CN" altLang="en-US" sz="1600"/>
          </a:p>
        </p:txBody>
      </p:sp>
      <p:sp>
        <p:nvSpPr>
          <p:cNvPr id="50" name="矩形 49"/>
          <p:cNvSpPr/>
          <p:nvPr/>
        </p:nvSpPr>
        <p:spPr>
          <a:xfrm>
            <a:off x="4264025" y="3756660"/>
            <a:ext cx="1144270" cy="1209040"/>
          </a:xfrm>
          <a:prstGeom prst="rect">
            <a:avLst/>
          </a:prstGeom>
          <a:ln w="38100" cmpd="sng">
            <a:solidFill>
              <a:schemeClr val="accent1">
                <a:shade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600"/>
          </a:p>
        </p:txBody>
      </p:sp>
      <p:sp>
        <p:nvSpPr>
          <p:cNvPr id="51" name="文本框 50"/>
          <p:cNvSpPr txBox="1"/>
          <p:nvPr/>
        </p:nvSpPr>
        <p:spPr>
          <a:xfrm>
            <a:off x="4338320" y="3840480"/>
            <a:ext cx="995680" cy="107632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ctr"/>
            <a:r>
              <a:rPr lang="zh-CN" altLang="en-US" sz="1600"/>
              <a:t>虚拟机：</a:t>
            </a:r>
            <a:endParaRPr lang="zh-CN" altLang="en-US" sz="1600"/>
          </a:p>
          <a:p>
            <a:pPr algn="ctr"/>
            <a:r>
              <a:rPr lang="en-US" altLang="zh-CN" sz="1600"/>
              <a:t>Linux</a:t>
            </a:r>
            <a:endParaRPr lang="zh-CN" altLang="en-US" sz="1600"/>
          </a:p>
          <a:p>
            <a:pPr algn="ctr"/>
            <a:endParaRPr lang="zh-CN" altLang="en-US" sz="1600"/>
          </a:p>
          <a:p>
            <a:pPr algn="ctr"/>
            <a:endParaRPr lang="zh-CN" altLang="en-US" sz="1600"/>
          </a:p>
        </p:txBody>
      </p:sp>
      <p:sp>
        <p:nvSpPr>
          <p:cNvPr id="52" name="矩形 51"/>
          <p:cNvSpPr/>
          <p:nvPr/>
        </p:nvSpPr>
        <p:spPr>
          <a:xfrm>
            <a:off x="2789555" y="3756660"/>
            <a:ext cx="1144270" cy="1209040"/>
          </a:xfrm>
          <a:prstGeom prst="rect">
            <a:avLst/>
          </a:prstGeom>
          <a:ln w="38100" cmpd="sng">
            <a:solidFill>
              <a:schemeClr val="accent1">
                <a:shade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600"/>
          </a:p>
        </p:txBody>
      </p:sp>
      <p:sp>
        <p:nvSpPr>
          <p:cNvPr id="53" name="文本框 52"/>
          <p:cNvSpPr txBox="1"/>
          <p:nvPr/>
        </p:nvSpPr>
        <p:spPr>
          <a:xfrm>
            <a:off x="2937193" y="3840480"/>
            <a:ext cx="848995" cy="82994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ctr"/>
            <a:r>
              <a:rPr lang="zh-CN" altLang="en-US" sz="1600"/>
              <a:t>虚拟机</a:t>
            </a:r>
            <a:r>
              <a:rPr lang="en-US" altLang="zh-CN" sz="1600"/>
              <a:t>:</a:t>
            </a:r>
            <a:endParaRPr lang="en-US" altLang="zh-CN" sz="1600"/>
          </a:p>
          <a:p>
            <a:pPr algn="ctr"/>
            <a:r>
              <a:rPr lang="en-US" altLang="zh-CN" sz="1600"/>
              <a:t>NAS</a:t>
            </a:r>
            <a:endParaRPr lang="zh-CN" altLang="en-US" sz="1600"/>
          </a:p>
          <a:p>
            <a:pPr algn="ctr"/>
            <a:endParaRPr lang="zh-CN" altLang="en-US" sz="1600"/>
          </a:p>
        </p:txBody>
      </p:sp>
      <p:sp>
        <p:nvSpPr>
          <p:cNvPr id="56" name="文本框 55"/>
          <p:cNvSpPr txBox="1"/>
          <p:nvPr/>
        </p:nvSpPr>
        <p:spPr>
          <a:xfrm>
            <a:off x="10085705" y="4454525"/>
            <a:ext cx="145288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600"/>
              <a:t>直通物理</a:t>
            </a:r>
            <a:endParaRPr lang="zh-CN" altLang="en-US" sz="1600"/>
          </a:p>
          <a:p>
            <a:r>
              <a:rPr lang="en-US" altLang="zh-CN" sz="1600"/>
              <a:t>ETH1</a:t>
            </a:r>
            <a:r>
              <a:rPr lang="zh-CN" altLang="en-US" sz="1600"/>
              <a:t>接光猫</a:t>
            </a:r>
            <a:r>
              <a:rPr lang="en-US" altLang="zh-CN" sz="1600"/>
              <a:t>2</a:t>
            </a:r>
            <a:endParaRPr lang="en-US" altLang="zh-CN" sz="1600"/>
          </a:p>
        </p:txBody>
      </p:sp>
      <p:cxnSp>
        <p:nvCxnSpPr>
          <p:cNvPr id="57" name="直接箭头连接符 56"/>
          <p:cNvCxnSpPr/>
          <p:nvPr/>
        </p:nvCxnSpPr>
        <p:spPr>
          <a:xfrm>
            <a:off x="9813925" y="3956050"/>
            <a:ext cx="256540" cy="0"/>
          </a:xfrm>
          <a:prstGeom prst="straightConnector1">
            <a:avLst/>
          </a:prstGeom>
          <a:ln w="28575" cmpd="sng">
            <a:solidFill>
              <a:schemeClr val="accent1">
                <a:shade val="50000"/>
              </a:scheme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接箭头连接符 57"/>
          <p:cNvCxnSpPr/>
          <p:nvPr/>
        </p:nvCxnSpPr>
        <p:spPr>
          <a:xfrm>
            <a:off x="9829165" y="4670425"/>
            <a:ext cx="256540" cy="0"/>
          </a:xfrm>
          <a:prstGeom prst="straightConnector1">
            <a:avLst/>
          </a:prstGeom>
          <a:ln w="28575" cmpd="sng">
            <a:solidFill>
              <a:schemeClr val="accent1">
                <a:shade val="50000"/>
              </a:scheme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文本框 59"/>
          <p:cNvSpPr txBox="1"/>
          <p:nvPr/>
        </p:nvSpPr>
        <p:spPr>
          <a:xfrm>
            <a:off x="782638" y="2545715"/>
            <a:ext cx="151447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ctr"/>
            <a:r>
              <a:rPr lang="zh-CN" sz="1600"/>
              <a:t>虚拟化平台</a:t>
            </a:r>
            <a:endParaRPr lang="zh-CN" sz="1600"/>
          </a:p>
          <a:p>
            <a:pPr algn="ctr"/>
            <a:r>
              <a:rPr lang="zh-CN" sz="1600"/>
              <a:t>管理口：</a:t>
            </a:r>
            <a:r>
              <a:rPr lang="en-US" altLang="zh-CN" sz="1600"/>
              <a:t>ETH3</a:t>
            </a:r>
            <a:endParaRPr lang="en-US" altLang="zh-CN" sz="1600"/>
          </a:p>
        </p:txBody>
      </p:sp>
      <p:sp>
        <p:nvSpPr>
          <p:cNvPr id="61" name="文本框 60"/>
          <p:cNvSpPr txBox="1"/>
          <p:nvPr/>
        </p:nvSpPr>
        <p:spPr>
          <a:xfrm>
            <a:off x="7466965" y="2451100"/>
            <a:ext cx="70231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1600"/>
              <a:t>虚拟</a:t>
            </a:r>
            <a:endParaRPr lang="zh-CN" altLang="en-US" sz="1600"/>
          </a:p>
          <a:p>
            <a:r>
              <a:rPr lang="zh-CN" altLang="en-US" sz="1600"/>
              <a:t>网卡</a:t>
            </a:r>
            <a:r>
              <a:rPr lang="en-US" altLang="zh-CN" sz="1600"/>
              <a:t>2</a:t>
            </a:r>
            <a:endParaRPr lang="en-US" altLang="zh-CN" sz="1600"/>
          </a:p>
        </p:txBody>
      </p:sp>
      <p:sp>
        <p:nvSpPr>
          <p:cNvPr id="62" name="文本框 61"/>
          <p:cNvSpPr txBox="1"/>
          <p:nvPr/>
        </p:nvSpPr>
        <p:spPr>
          <a:xfrm>
            <a:off x="6101080" y="2451100"/>
            <a:ext cx="70231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1600"/>
              <a:t>虚拟</a:t>
            </a:r>
            <a:endParaRPr lang="zh-CN" altLang="en-US" sz="1600"/>
          </a:p>
          <a:p>
            <a:r>
              <a:rPr lang="zh-CN" altLang="en-US" sz="1600"/>
              <a:t>网卡</a:t>
            </a:r>
            <a:r>
              <a:rPr lang="en-US" altLang="zh-CN" sz="1600"/>
              <a:t>3</a:t>
            </a:r>
            <a:endParaRPr lang="en-US" altLang="zh-CN" sz="1600"/>
          </a:p>
        </p:txBody>
      </p:sp>
      <p:sp>
        <p:nvSpPr>
          <p:cNvPr id="63" name="文本框 62"/>
          <p:cNvSpPr txBox="1"/>
          <p:nvPr/>
        </p:nvSpPr>
        <p:spPr>
          <a:xfrm>
            <a:off x="4531360" y="2451100"/>
            <a:ext cx="70231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1600"/>
              <a:t>虚拟</a:t>
            </a:r>
            <a:endParaRPr lang="zh-CN" altLang="en-US" sz="1600"/>
          </a:p>
          <a:p>
            <a:r>
              <a:rPr lang="zh-CN" altLang="en-US" sz="1600"/>
              <a:t>网卡</a:t>
            </a:r>
            <a:r>
              <a:rPr lang="en-US" altLang="zh-CN" sz="1600"/>
              <a:t>4</a:t>
            </a:r>
            <a:endParaRPr lang="en-US" altLang="zh-CN" sz="1600"/>
          </a:p>
        </p:txBody>
      </p:sp>
      <p:sp>
        <p:nvSpPr>
          <p:cNvPr id="64" name="文本框 63"/>
          <p:cNvSpPr txBox="1"/>
          <p:nvPr/>
        </p:nvSpPr>
        <p:spPr>
          <a:xfrm>
            <a:off x="3011170" y="2451100"/>
            <a:ext cx="70231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1600"/>
              <a:t>虚拟</a:t>
            </a:r>
            <a:endParaRPr lang="zh-CN" altLang="en-US" sz="1600"/>
          </a:p>
          <a:p>
            <a:r>
              <a:rPr lang="zh-CN" altLang="en-US" sz="1600"/>
              <a:t>网卡</a:t>
            </a:r>
            <a:r>
              <a:rPr lang="en-US" altLang="zh-CN" sz="1600"/>
              <a:t>5</a:t>
            </a:r>
            <a:endParaRPr lang="en-US" altLang="zh-CN" sz="1600"/>
          </a:p>
        </p:txBody>
      </p:sp>
      <p:sp>
        <p:nvSpPr>
          <p:cNvPr id="65" name="圆角矩形 64"/>
          <p:cNvSpPr/>
          <p:nvPr/>
        </p:nvSpPr>
        <p:spPr>
          <a:xfrm>
            <a:off x="254000" y="1968500"/>
            <a:ext cx="9636125" cy="1464310"/>
          </a:xfrm>
          <a:prstGeom prst="roundRect">
            <a:avLst/>
          </a:prstGeom>
          <a:noFill/>
          <a:ln w="38100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cxnSp>
        <p:nvCxnSpPr>
          <p:cNvPr id="66" name="直接箭头连接符 65"/>
          <p:cNvCxnSpPr/>
          <p:nvPr/>
        </p:nvCxnSpPr>
        <p:spPr>
          <a:xfrm flipV="1">
            <a:off x="3347085" y="2983230"/>
            <a:ext cx="13970" cy="773430"/>
          </a:xfrm>
          <a:prstGeom prst="straightConnector1">
            <a:avLst/>
          </a:prstGeom>
          <a:ln w="28575" cmpd="sng">
            <a:solidFill>
              <a:schemeClr val="accent1">
                <a:shade val="50000"/>
              </a:schemeClr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接箭头连接符 66"/>
          <p:cNvCxnSpPr/>
          <p:nvPr/>
        </p:nvCxnSpPr>
        <p:spPr>
          <a:xfrm flipV="1">
            <a:off x="4760595" y="2983230"/>
            <a:ext cx="13970" cy="773430"/>
          </a:xfrm>
          <a:prstGeom prst="straightConnector1">
            <a:avLst/>
          </a:prstGeom>
          <a:ln w="28575" cmpd="sng">
            <a:solidFill>
              <a:schemeClr val="accent1">
                <a:shade val="50000"/>
              </a:schemeClr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接箭头连接符 67"/>
          <p:cNvCxnSpPr/>
          <p:nvPr/>
        </p:nvCxnSpPr>
        <p:spPr>
          <a:xfrm flipV="1">
            <a:off x="6361430" y="2983230"/>
            <a:ext cx="13970" cy="773430"/>
          </a:xfrm>
          <a:prstGeom prst="straightConnector1">
            <a:avLst/>
          </a:prstGeom>
          <a:ln w="28575" cmpd="sng">
            <a:solidFill>
              <a:schemeClr val="accent1">
                <a:shade val="50000"/>
              </a:schemeClr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接箭头连接符 68"/>
          <p:cNvCxnSpPr/>
          <p:nvPr/>
        </p:nvCxnSpPr>
        <p:spPr>
          <a:xfrm flipV="1">
            <a:off x="7811135" y="2983230"/>
            <a:ext cx="13970" cy="773430"/>
          </a:xfrm>
          <a:prstGeom prst="straightConnector1">
            <a:avLst/>
          </a:prstGeom>
          <a:ln w="28575" cmpd="sng">
            <a:solidFill>
              <a:schemeClr val="accent1">
                <a:shade val="50000"/>
              </a:schemeClr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直接箭头连接符 69"/>
          <p:cNvCxnSpPr/>
          <p:nvPr/>
        </p:nvCxnSpPr>
        <p:spPr>
          <a:xfrm flipV="1">
            <a:off x="8984615" y="3034665"/>
            <a:ext cx="13970" cy="773430"/>
          </a:xfrm>
          <a:prstGeom prst="straightConnector1">
            <a:avLst/>
          </a:prstGeom>
          <a:ln w="28575" cmpd="sng">
            <a:solidFill>
              <a:schemeClr val="accent1">
                <a:shade val="50000"/>
              </a:schemeClr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文本框 70"/>
          <p:cNvSpPr txBox="1"/>
          <p:nvPr/>
        </p:nvSpPr>
        <p:spPr>
          <a:xfrm>
            <a:off x="254318" y="2056130"/>
            <a:ext cx="9596755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ctr"/>
            <a:r>
              <a:rPr lang="zh-CN" sz="1600"/>
              <a:t>共同属于</a:t>
            </a:r>
            <a:r>
              <a:rPr lang="en-US" altLang="zh-CN" sz="1600"/>
              <a:t>PVE</a:t>
            </a:r>
            <a:r>
              <a:rPr lang="zh-CN" altLang="en-US" sz="1600"/>
              <a:t>下</a:t>
            </a:r>
            <a:r>
              <a:rPr lang="zh-CN" sz="1600"/>
              <a:t>虚拟</a:t>
            </a:r>
            <a:r>
              <a:rPr lang="en-US" altLang="zh-CN" sz="1600"/>
              <a:t>vmbr</a:t>
            </a:r>
            <a:r>
              <a:rPr lang="zh-CN" altLang="en-US" sz="1600"/>
              <a:t>交换机（</a:t>
            </a:r>
            <a:r>
              <a:rPr lang="en-US" altLang="zh-CN" sz="1600"/>
              <a:t>ESXI</a:t>
            </a:r>
            <a:r>
              <a:rPr lang="zh-CN" altLang="en-US" sz="1600"/>
              <a:t>下叫</a:t>
            </a:r>
            <a:r>
              <a:rPr lang="en-US" altLang="zh-CN" sz="1600"/>
              <a:t>vmnet</a:t>
            </a:r>
            <a:r>
              <a:rPr lang="zh-CN" altLang="en-US" sz="1600"/>
              <a:t>交换机），物理主机上的</a:t>
            </a:r>
            <a:r>
              <a:rPr lang="en-US" altLang="zh-CN" sz="1600"/>
              <a:t>ETH2</a:t>
            </a:r>
            <a:r>
              <a:rPr lang="zh-CN" altLang="en-US" sz="1600"/>
              <a:t>、</a:t>
            </a:r>
            <a:r>
              <a:rPr lang="en-US" altLang="zh-CN" sz="1600"/>
              <a:t>ETH3</a:t>
            </a:r>
            <a:r>
              <a:rPr lang="zh-CN" altLang="en-US" sz="1600"/>
              <a:t>加入虚拟交换机</a:t>
            </a:r>
            <a:endParaRPr lang="zh-CN" altLang="en-US" sz="1600"/>
          </a:p>
        </p:txBody>
      </p:sp>
      <p:sp>
        <p:nvSpPr>
          <p:cNvPr id="72" name="圆角矩形 71"/>
          <p:cNvSpPr/>
          <p:nvPr/>
        </p:nvSpPr>
        <p:spPr>
          <a:xfrm>
            <a:off x="9968230" y="2983865"/>
            <a:ext cx="1758950" cy="2127250"/>
          </a:xfrm>
          <a:prstGeom prst="roundRect">
            <a:avLst/>
          </a:prstGeom>
          <a:noFill/>
          <a:ln w="38100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73" name="文本框 72"/>
          <p:cNvSpPr txBox="1"/>
          <p:nvPr/>
        </p:nvSpPr>
        <p:spPr>
          <a:xfrm>
            <a:off x="10054590" y="3173095"/>
            <a:ext cx="167259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sz="1600"/>
              <a:t>独立于虚拟交换机的其他网络</a:t>
            </a:r>
            <a:endParaRPr lang="zh-CN" sz="1600"/>
          </a:p>
        </p:txBody>
      </p:sp>
      <p:pic>
        <p:nvPicPr>
          <p:cNvPr id="2850" name="Picture 144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88695" y="654050"/>
            <a:ext cx="2611755" cy="765175"/>
          </a:xfrm>
          <a:prstGeom prst="rect">
            <a:avLst/>
          </a:prstGeom>
          <a:noFill/>
          <a:ln w="9525">
            <a:noFill/>
          </a:ln>
        </p:spPr>
      </p:pic>
      <p:cxnSp>
        <p:nvCxnSpPr>
          <p:cNvPr id="74" name="直接箭头连接符 73"/>
          <p:cNvCxnSpPr/>
          <p:nvPr/>
        </p:nvCxnSpPr>
        <p:spPr>
          <a:xfrm flipH="1" flipV="1">
            <a:off x="1121410" y="1160145"/>
            <a:ext cx="9525" cy="808355"/>
          </a:xfrm>
          <a:prstGeom prst="straightConnector1">
            <a:avLst/>
          </a:prstGeom>
          <a:ln w="28575" cmpd="sng">
            <a:solidFill>
              <a:schemeClr val="accent1">
                <a:shade val="50000"/>
              </a:scheme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直接箭头连接符 74"/>
          <p:cNvCxnSpPr/>
          <p:nvPr/>
        </p:nvCxnSpPr>
        <p:spPr>
          <a:xfrm flipH="1" flipV="1">
            <a:off x="2405380" y="1341120"/>
            <a:ext cx="3175" cy="627380"/>
          </a:xfrm>
          <a:prstGeom prst="straightConnector1">
            <a:avLst/>
          </a:prstGeom>
          <a:ln w="28575" cmpd="sng">
            <a:solidFill>
              <a:schemeClr val="accent1">
                <a:shade val="50000"/>
              </a:scheme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文本框 75"/>
          <p:cNvSpPr txBox="1"/>
          <p:nvPr/>
        </p:nvSpPr>
        <p:spPr>
          <a:xfrm>
            <a:off x="1859280" y="1600200"/>
            <a:ext cx="1224280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>
                <a:sym typeface="+mn-ea"/>
              </a:rPr>
              <a:t>物理</a:t>
            </a:r>
            <a:r>
              <a:rPr lang="en-US" altLang="zh-CN">
                <a:sym typeface="+mn-ea"/>
              </a:rPr>
              <a:t>ETH2</a:t>
            </a:r>
            <a:endParaRPr lang="zh-CN" altLang="en-US"/>
          </a:p>
        </p:txBody>
      </p:sp>
      <p:sp>
        <p:nvSpPr>
          <p:cNvPr id="77" name="文本框 76"/>
          <p:cNvSpPr txBox="1"/>
          <p:nvPr/>
        </p:nvSpPr>
        <p:spPr>
          <a:xfrm>
            <a:off x="416560" y="1600200"/>
            <a:ext cx="1224280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>
                <a:sym typeface="+mn-ea"/>
              </a:rPr>
              <a:t>物理</a:t>
            </a:r>
            <a:r>
              <a:rPr lang="en-US" altLang="zh-CN">
                <a:sym typeface="+mn-ea"/>
              </a:rPr>
              <a:t>ETH3</a:t>
            </a:r>
            <a:endParaRPr lang="zh-CN" altLang="en-US"/>
          </a:p>
        </p:txBody>
      </p:sp>
      <p:sp>
        <p:nvSpPr>
          <p:cNvPr id="78" name="文本框 77"/>
          <p:cNvSpPr txBox="1"/>
          <p:nvPr/>
        </p:nvSpPr>
        <p:spPr>
          <a:xfrm>
            <a:off x="3361055" y="955040"/>
            <a:ext cx="1325880" cy="6451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>
                <a:sym typeface="+mn-ea"/>
              </a:rPr>
              <a:t>内网核心</a:t>
            </a:r>
            <a:endParaRPr lang="zh-CN">
              <a:sym typeface="+mn-ea"/>
            </a:endParaRPr>
          </a:p>
          <a:p>
            <a:r>
              <a:rPr lang="zh-CN">
                <a:sym typeface="+mn-ea"/>
              </a:rPr>
              <a:t>物理交换机</a:t>
            </a:r>
            <a:endParaRPr lang="zh-CN"/>
          </a:p>
        </p:txBody>
      </p:sp>
      <p:sp>
        <p:nvSpPr>
          <p:cNvPr id="79" name="矩形 78"/>
          <p:cNvSpPr/>
          <p:nvPr/>
        </p:nvSpPr>
        <p:spPr>
          <a:xfrm>
            <a:off x="988695" y="3774440"/>
            <a:ext cx="1144270" cy="1209040"/>
          </a:xfrm>
          <a:prstGeom prst="rect">
            <a:avLst/>
          </a:prstGeom>
          <a:ln w="38100" cmpd="sng">
            <a:solidFill>
              <a:schemeClr val="accent1">
                <a:shade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600"/>
          </a:p>
        </p:txBody>
      </p:sp>
      <p:sp>
        <p:nvSpPr>
          <p:cNvPr id="80" name="文本框 79"/>
          <p:cNvSpPr txBox="1"/>
          <p:nvPr/>
        </p:nvSpPr>
        <p:spPr>
          <a:xfrm>
            <a:off x="1062990" y="3858260"/>
            <a:ext cx="995680" cy="82994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ctr"/>
            <a:r>
              <a:rPr lang="zh-CN" sz="1600"/>
              <a:t>虚拟化</a:t>
            </a:r>
            <a:endParaRPr lang="zh-CN" sz="1600"/>
          </a:p>
          <a:p>
            <a:pPr algn="ctr"/>
            <a:r>
              <a:rPr lang="zh-CN" sz="1600"/>
              <a:t>管理平台</a:t>
            </a:r>
            <a:endParaRPr lang="zh-CN" sz="1600"/>
          </a:p>
          <a:p>
            <a:pPr algn="ctr"/>
            <a:endParaRPr lang="zh-CN" sz="1600"/>
          </a:p>
        </p:txBody>
      </p:sp>
      <p:cxnSp>
        <p:nvCxnSpPr>
          <p:cNvPr id="81" name="直接箭头连接符 80"/>
          <p:cNvCxnSpPr/>
          <p:nvPr/>
        </p:nvCxnSpPr>
        <p:spPr>
          <a:xfrm flipV="1">
            <a:off x="1626870" y="2983230"/>
            <a:ext cx="13970" cy="773430"/>
          </a:xfrm>
          <a:prstGeom prst="straightConnector1">
            <a:avLst/>
          </a:prstGeom>
          <a:ln w="28575" cmpd="sng">
            <a:solidFill>
              <a:schemeClr val="accent1">
                <a:shade val="50000"/>
              </a:scheme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604</Words>
  <Application>WPS 演示</Application>
  <PresentationFormat>宽屏</PresentationFormat>
  <Paragraphs>108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0" baseType="lpstr">
      <vt:lpstr>Arial</vt:lpstr>
      <vt:lpstr>宋体</vt:lpstr>
      <vt:lpstr>Wingdings</vt:lpstr>
      <vt:lpstr>黑体</vt:lpstr>
      <vt:lpstr>微软雅黑</vt:lpstr>
      <vt:lpstr>Arial Unicode MS</vt:lpstr>
      <vt:lpstr>Arial Black</vt:lpstr>
      <vt:lpstr>Office 主题​​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Administrator</dc:creator>
  <cp:lastModifiedBy>Administrator</cp:lastModifiedBy>
  <cp:revision>6</cp:revision>
  <dcterms:created xsi:type="dcterms:W3CDTF">2019-09-19T02:01:00Z</dcterms:created>
  <dcterms:modified xsi:type="dcterms:W3CDTF">2025-05-01T02:42:22Z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2052-11.8.2.10154</vt:lpwstr>
  </property>
</Properties>
</file>